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verage"/>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230F15-B4CD-4853-8405-B6C44F9B3EB7}">
  <a:tblStyle styleId="{88230F15-B4CD-4853-8405-B6C44F9B3EB7}" styleName="Table_0">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Figure taken from BT139-800E data sheet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671258" y="990800"/>
            <a:ext cx="7801500" cy="1730100"/>
          </a:xfrm>
          <a:prstGeom prst="rect">
            <a:avLst/>
          </a:prstGeom>
        </p:spPr>
        <p:txBody>
          <a:bodyPr anchorCtr="0" anchor="b" bIns="91425" lIns="91425"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Shape 15"/>
          <p:cNvSpPr txBox="1"/>
          <p:nvPr>
            <p:ph idx="1" type="subTitle"/>
          </p:nvPr>
        </p:nvSpPr>
        <p:spPr>
          <a:xfrm>
            <a:off x="671250" y="3174876"/>
            <a:ext cx="78015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Shape 43"/>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spcAft>
                <a:spcPts val="0"/>
              </a:spcAft>
              <a:buNone/>
            </a:pPr>
            <a:fld id="{00000000-1234-1234-1234-123412341234}" type="slidenum">
              <a:rPr lang="en" sz="1000">
                <a:solidFill>
                  <a:schemeClr val="accent3"/>
                </a:solidFill>
                <a:latin typeface="Average"/>
                <a:ea typeface="Average"/>
                <a:cs typeface="Average"/>
                <a:sym typeface="Average"/>
              </a:rPr>
              <a:t>‹#›</a:t>
            </a:fld>
            <a:endParaRPr sz="1000">
              <a:solidFill>
                <a:schemeClr val="accent3"/>
              </a:solidFill>
              <a:latin typeface="Average"/>
              <a:ea typeface="Average"/>
              <a:cs typeface="Average"/>
              <a:sym typeface="Average"/>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Bit" TargetMode="External"/><Relationship Id="rId4" Type="http://schemas.openxmlformats.org/officeDocument/2006/relationships/hyperlink" Target="https://en.wikipedia.org/wiki/Serial_communication" TargetMode="External"/><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nvSpPr>
        <p:spPr>
          <a:xfrm>
            <a:off x="685800" y="1028700"/>
            <a:ext cx="7848600" cy="1445400"/>
          </a:xfrm>
          <a:prstGeom prst="rect">
            <a:avLst/>
          </a:prstGeom>
          <a:noFill/>
          <a:ln>
            <a:noFill/>
          </a:ln>
        </p:spPr>
        <p:txBody>
          <a:bodyPr anchorCtr="0" anchor="b" bIns="91425" lIns="91425" rIns="91425" wrap="square" tIns="91425">
            <a:noAutofit/>
          </a:bodyPr>
          <a:lstStyle/>
          <a:p>
            <a:pPr indent="0" lvl="0" marL="0" rtl="0" algn="ctr">
              <a:spcBef>
                <a:spcPts val="0"/>
              </a:spcBef>
              <a:spcAft>
                <a:spcPts val="0"/>
              </a:spcAft>
              <a:buNone/>
            </a:pPr>
            <a:r>
              <a:rPr lang="en" sz="4800">
                <a:latin typeface="Oswald"/>
                <a:ea typeface="Oswald"/>
                <a:cs typeface="Oswald"/>
                <a:sym typeface="Oswald"/>
              </a:rPr>
              <a:t>Capewell Solid-State Timer</a:t>
            </a:r>
            <a:endParaRPr sz="4800">
              <a:latin typeface="Oswald"/>
              <a:ea typeface="Oswald"/>
              <a:cs typeface="Oswald"/>
              <a:sym typeface="Oswald"/>
            </a:endParaRPr>
          </a:p>
        </p:txBody>
      </p:sp>
      <p:sp>
        <p:nvSpPr>
          <p:cNvPr id="60" name="Shape 60"/>
          <p:cNvSpPr txBox="1"/>
          <p:nvPr/>
        </p:nvSpPr>
        <p:spPr>
          <a:xfrm>
            <a:off x="0" y="2939150"/>
            <a:ext cx="9144000" cy="2204400"/>
          </a:xfrm>
          <a:prstGeom prst="rect">
            <a:avLst/>
          </a:prstGeom>
          <a:solidFill>
            <a:srgbClr val="0B5394"/>
          </a:solidFill>
          <a:ln>
            <a:noFill/>
          </a:ln>
        </p:spPr>
        <p:txBody>
          <a:bodyPr anchorCtr="0" anchor="t" bIns="91425" lIns="91425" rIns="91425" wrap="square" tIns="91425">
            <a:noAutofit/>
          </a:bodyPr>
          <a:lstStyle/>
          <a:p>
            <a:pPr indent="0" lvl="0" marL="0" rtl="0" algn="ctr">
              <a:spcBef>
                <a:spcPts val="480"/>
              </a:spcBef>
              <a:spcAft>
                <a:spcPts val="0"/>
              </a:spcAft>
              <a:buNone/>
            </a:pPr>
            <a:r>
              <a:rPr lang="en" sz="1800">
                <a:solidFill>
                  <a:schemeClr val="accent6"/>
                </a:solidFill>
                <a:latin typeface="Average"/>
                <a:ea typeface="Average"/>
                <a:cs typeface="Average"/>
                <a:sym typeface="Average"/>
              </a:rPr>
              <a:t>Team 9:</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rPr lang="en" sz="1800">
                <a:solidFill>
                  <a:schemeClr val="accent6"/>
                </a:solidFill>
                <a:latin typeface="Average"/>
                <a:ea typeface="Average"/>
                <a:cs typeface="Average"/>
                <a:sym typeface="Average"/>
              </a:rPr>
              <a:t>ME: Patrick Dunham and Joshua Reinhart</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rPr lang="en" sz="1800">
                <a:solidFill>
                  <a:schemeClr val="accent6"/>
                </a:solidFill>
                <a:latin typeface="Average"/>
                <a:ea typeface="Average"/>
                <a:cs typeface="Average"/>
                <a:sym typeface="Average"/>
              </a:rPr>
              <a:t>EE: Patrick Meres, Robert Endrizzi, Nicole Hershman, and Jaileen Algarin</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rPr lang="en" sz="1800">
                <a:solidFill>
                  <a:schemeClr val="accent6"/>
                </a:solidFill>
                <a:latin typeface="Average"/>
                <a:ea typeface="Average"/>
                <a:cs typeface="Average"/>
                <a:sym typeface="Average"/>
              </a:rPr>
              <a:t>Faculty Advisors: Dr. Rajeev Bansal &amp; Dr. Thanh Nguyen</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rPr lang="en" sz="1800">
                <a:solidFill>
                  <a:schemeClr val="accent6"/>
                </a:solidFill>
                <a:latin typeface="Average"/>
                <a:ea typeface="Average"/>
                <a:cs typeface="Average"/>
                <a:sym typeface="Average"/>
              </a:rPr>
              <a:t>Sponsor Representative: Andrew Smith</a:t>
            </a:r>
            <a:endParaRPr sz="1800">
              <a:solidFill>
                <a:schemeClr val="accent6"/>
              </a:solidFill>
              <a:latin typeface="Average"/>
              <a:ea typeface="Average"/>
              <a:cs typeface="Average"/>
              <a:sym typeface="Average"/>
            </a:endParaRPr>
          </a:p>
          <a:p>
            <a:pPr indent="0" lvl="0" marL="0" rtl="0" algn="ctr">
              <a:spcBef>
                <a:spcPts val="480"/>
              </a:spcBef>
              <a:spcAft>
                <a:spcPts val="0"/>
              </a:spcAft>
              <a:buNone/>
            </a:pPr>
            <a:r>
              <a:t/>
            </a:r>
            <a:endParaRPr sz="2400"/>
          </a:p>
          <a:p>
            <a:pPr indent="0" lvl="0" marL="0" rtl="0">
              <a:spcBef>
                <a:spcPts val="480"/>
              </a:spcBef>
              <a:spcAft>
                <a:spcPts val="0"/>
              </a:spcAft>
              <a:buNone/>
            </a:pPr>
            <a:r>
              <a:t/>
            </a:r>
            <a:endParaRPr sz="2400">
              <a:solidFill>
                <a:srgbClr val="3F3F3F"/>
              </a:solidFill>
            </a:endParaRPr>
          </a:p>
        </p:txBody>
      </p:sp>
      <p:pic>
        <p:nvPicPr>
          <p:cNvPr id="61" name="Shape 61"/>
          <p:cNvPicPr preferRelativeResize="0"/>
          <p:nvPr/>
        </p:nvPicPr>
        <p:blipFill>
          <a:blip r:embed="rId3">
            <a:alphaModFix/>
          </a:blip>
          <a:stretch>
            <a:fillRect/>
          </a:stretch>
        </p:blipFill>
        <p:spPr>
          <a:xfrm>
            <a:off x="529200" y="470450"/>
            <a:ext cx="2391575" cy="739850"/>
          </a:xfrm>
          <a:prstGeom prst="rect">
            <a:avLst/>
          </a:prstGeom>
          <a:noFill/>
          <a:ln>
            <a:noFill/>
          </a:ln>
        </p:spPr>
      </p:pic>
      <p:pic>
        <p:nvPicPr>
          <p:cNvPr id="62" name="Shape 62"/>
          <p:cNvPicPr preferRelativeResize="0"/>
          <p:nvPr/>
        </p:nvPicPr>
        <p:blipFill>
          <a:blip r:embed="rId4">
            <a:alphaModFix/>
          </a:blip>
          <a:stretch>
            <a:fillRect/>
          </a:stretch>
        </p:blipFill>
        <p:spPr>
          <a:xfrm>
            <a:off x="5543728" y="391150"/>
            <a:ext cx="2990670" cy="81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690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Solid-State Relays: Schematic   </a:t>
            </a:r>
            <a:endParaRPr/>
          </a:p>
        </p:txBody>
      </p:sp>
      <p:sp>
        <p:nvSpPr>
          <p:cNvPr id="154" name="Shape 154"/>
          <p:cNvSpPr txBox="1"/>
          <p:nvPr/>
        </p:nvSpPr>
        <p:spPr>
          <a:xfrm>
            <a:off x="447900" y="1134850"/>
            <a:ext cx="8112300" cy="572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pic>
        <p:nvPicPr>
          <p:cNvPr id="155" name="Shape 155"/>
          <p:cNvPicPr preferRelativeResize="0"/>
          <p:nvPr/>
        </p:nvPicPr>
        <p:blipFill rotWithShape="1">
          <a:blip r:embed="rId3">
            <a:alphaModFix/>
          </a:blip>
          <a:srcRect b="17659" l="2979" r="34284" t="38333"/>
          <a:stretch/>
        </p:blipFill>
        <p:spPr>
          <a:xfrm>
            <a:off x="340300" y="1707550"/>
            <a:ext cx="8463398" cy="2991750"/>
          </a:xfrm>
          <a:prstGeom prst="rect">
            <a:avLst/>
          </a:prstGeom>
          <a:noFill/>
          <a:ln>
            <a:noFill/>
          </a:ln>
        </p:spPr>
      </p:pic>
      <p:sp>
        <p:nvSpPr>
          <p:cNvPr id="156" name="Shape 15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57" name="Shape 157"/>
          <p:cNvSpPr txBox="1"/>
          <p:nvPr>
            <p:ph idx="1" type="body"/>
          </p:nvPr>
        </p:nvSpPr>
        <p:spPr>
          <a:xfrm>
            <a:off x="2429400" y="3780975"/>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Optoisolator</a:t>
            </a:r>
            <a:endParaRPr sz="1200">
              <a:solidFill>
                <a:srgbClr val="000000"/>
              </a:solidFill>
            </a:endParaRPr>
          </a:p>
        </p:txBody>
      </p:sp>
      <p:sp>
        <p:nvSpPr>
          <p:cNvPr id="158" name="Shape 158"/>
          <p:cNvSpPr txBox="1"/>
          <p:nvPr>
            <p:ph idx="1" type="body"/>
          </p:nvPr>
        </p:nvSpPr>
        <p:spPr>
          <a:xfrm>
            <a:off x="6078550" y="3780975"/>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TRIAC</a:t>
            </a:r>
            <a:endParaRPr sz="1200">
              <a:solidFill>
                <a:srgbClr val="000000"/>
              </a:solidFill>
            </a:endParaRPr>
          </a:p>
        </p:txBody>
      </p:sp>
      <p:sp>
        <p:nvSpPr>
          <p:cNvPr id="159" name="Shape 159"/>
          <p:cNvSpPr txBox="1"/>
          <p:nvPr>
            <p:ph idx="1" type="body"/>
          </p:nvPr>
        </p:nvSpPr>
        <p:spPr>
          <a:xfrm>
            <a:off x="7387800" y="3780975"/>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Load</a:t>
            </a:r>
            <a:endParaRPr sz="1200">
              <a:solidFill>
                <a:srgbClr val="000000"/>
              </a:solidFill>
            </a:endParaRPr>
          </a:p>
        </p:txBody>
      </p:sp>
      <p:cxnSp>
        <p:nvCxnSpPr>
          <p:cNvPr id="160" name="Shape 160"/>
          <p:cNvCxnSpPr/>
          <p:nvPr/>
        </p:nvCxnSpPr>
        <p:spPr>
          <a:xfrm rot="10800000">
            <a:off x="2971200" y="3349575"/>
            <a:ext cx="44400" cy="431400"/>
          </a:xfrm>
          <a:prstGeom prst="straightConnector1">
            <a:avLst/>
          </a:prstGeom>
          <a:noFill/>
          <a:ln cap="flat" cmpd="sng" w="9525">
            <a:solidFill>
              <a:schemeClr val="dk2"/>
            </a:solidFill>
            <a:prstDash val="solid"/>
            <a:round/>
            <a:headEnd len="lg" w="lg" type="none"/>
            <a:tailEnd len="lg" w="lg" type="triangle"/>
          </a:ln>
        </p:spPr>
      </p:cxnSp>
      <p:cxnSp>
        <p:nvCxnSpPr>
          <p:cNvPr id="161" name="Shape 161"/>
          <p:cNvCxnSpPr>
            <a:stCxn id="158" idx="0"/>
          </p:cNvCxnSpPr>
          <p:nvPr/>
        </p:nvCxnSpPr>
        <p:spPr>
          <a:xfrm flipH="1" rot="10800000">
            <a:off x="6664750" y="2943075"/>
            <a:ext cx="125400" cy="837900"/>
          </a:xfrm>
          <a:prstGeom prst="straightConnector1">
            <a:avLst/>
          </a:prstGeom>
          <a:noFill/>
          <a:ln cap="flat" cmpd="sng" w="9525">
            <a:solidFill>
              <a:schemeClr val="dk2"/>
            </a:solidFill>
            <a:prstDash val="solid"/>
            <a:round/>
            <a:headEnd len="lg" w="lg" type="none"/>
            <a:tailEnd len="lg" w="lg" type="triangle"/>
          </a:ln>
        </p:spPr>
      </p:cxnSp>
      <p:cxnSp>
        <p:nvCxnSpPr>
          <p:cNvPr id="162" name="Shape 162"/>
          <p:cNvCxnSpPr/>
          <p:nvPr/>
        </p:nvCxnSpPr>
        <p:spPr>
          <a:xfrm flipH="1" rot="10800000">
            <a:off x="7974000" y="3615975"/>
            <a:ext cx="21600" cy="165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Preliminary Concerns</a:t>
            </a:r>
            <a:endParaRPr/>
          </a:p>
        </p:txBody>
      </p:sp>
      <p:sp>
        <p:nvSpPr>
          <p:cNvPr id="168" name="Shape 168"/>
          <p:cNvSpPr txBox="1"/>
          <p:nvPr>
            <p:ph idx="1" type="body"/>
          </p:nvPr>
        </p:nvSpPr>
        <p:spPr>
          <a:xfrm>
            <a:off x="311700" y="1152475"/>
            <a:ext cx="3037800" cy="34620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solidFill>
                  <a:srgbClr val="000000"/>
                </a:solidFill>
              </a:rPr>
              <a:t>Heat output: ~1 Watt / Amp</a:t>
            </a:r>
            <a:endParaRPr>
              <a:solidFill>
                <a:srgbClr val="000000"/>
              </a:solidFill>
            </a:endParaRPr>
          </a:p>
          <a:p>
            <a:pPr indent="0" lvl="0" marL="0">
              <a:spcBef>
                <a:spcPts val="1600"/>
              </a:spcBef>
              <a:spcAft>
                <a:spcPts val="1600"/>
              </a:spcAft>
              <a:buNone/>
            </a:pPr>
            <a:r>
              <a:t/>
            </a:r>
            <a:endParaRPr/>
          </a:p>
        </p:txBody>
      </p:sp>
      <p:pic>
        <p:nvPicPr>
          <p:cNvPr descr="heat output.png" id="169" name="Shape 169"/>
          <p:cNvPicPr preferRelativeResize="0"/>
          <p:nvPr/>
        </p:nvPicPr>
        <p:blipFill rotWithShape="1">
          <a:blip r:embed="rId3">
            <a:alphaModFix/>
          </a:blip>
          <a:srcRect b="6907" l="0" r="7604" t="0"/>
          <a:stretch/>
        </p:blipFill>
        <p:spPr>
          <a:xfrm>
            <a:off x="311700" y="1721500"/>
            <a:ext cx="5476501" cy="2693225"/>
          </a:xfrm>
          <a:prstGeom prst="rect">
            <a:avLst/>
          </a:prstGeom>
          <a:noFill/>
          <a:ln>
            <a:noFill/>
          </a:ln>
        </p:spPr>
      </p:pic>
      <p:sp>
        <p:nvSpPr>
          <p:cNvPr id="170" name="Shape 17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1" name="Shape 171"/>
          <p:cNvSpPr txBox="1"/>
          <p:nvPr>
            <p:ph idx="1" type="body"/>
          </p:nvPr>
        </p:nvSpPr>
        <p:spPr>
          <a:xfrm>
            <a:off x="5915950" y="1219000"/>
            <a:ext cx="3179700" cy="3462000"/>
          </a:xfrm>
          <a:prstGeom prst="rect">
            <a:avLst/>
          </a:prstGeom>
        </p:spPr>
        <p:txBody>
          <a:bodyPr anchorCtr="0" anchor="t" bIns="91425" lIns="91425"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R</a:t>
            </a:r>
            <a:r>
              <a:rPr baseline="-25000" lang="en">
                <a:solidFill>
                  <a:srgbClr val="000000"/>
                </a:solidFill>
              </a:rPr>
              <a:t>TH</a:t>
            </a:r>
            <a:r>
              <a:rPr lang="en">
                <a:solidFill>
                  <a:srgbClr val="000000"/>
                </a:solidFill>
              </a:rPr>
              <a:t>(w/o heatsink) : 60 K/W</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At 15 A, 15 W of heat is produced (∆T &gt; 900 K!)</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Ambient Temp = 60 C</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Max Device Temp = 125 C</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Need heatsink w/         R</a:t>
            </a:r>
            <a:r>
              <a:rPr baseline="-25000" lang="en">
                <a:solidFill>
                  <a:srgbClr val="000000"/>
                </a:solidFill>
              </a:rPr>
              <a:t>TH</a:t>
            </a:r>
            <a:r>
              <a:rPr lang="en">
                <a:solidFill>
                  <a:srgbClr val="000000"/>
                </a:solidFill>
              </a:rPr>
              <a:t>&lt; 3.13 K/W</a:t>
            </a:r>
            <a:endParaRPr>
              <a:solidFill>
                <a:srgbClr val="000000"/>
              </a:solidFill>
            </a:endParaRPr>
          </a:p>
          <a:p>
            <a:pPr indent="0" lvl="0" marL="0" rtl="0">
              <a:spcBef>
                <a:spcPts val="1600"/>
              </a:spcBef>
              <a:spcAft>
                <a:spcPts val="1600"/>
              </a:spcAft>
              <a:buNone/>
            </a:pPr>
            <a:r>
              <a:t/>
            </a:r>
            <a:endParaRPr/>
          </a:p>
        </p:txBody>
      </p:sp>
      <p:sp>
        <p:nvSpPr>
          <p:cNvPr id="172" name="Shape 172"/>
          <p:cNvSpPr txBox="1"/>
          <p:nvPr>
            <p:ph idx="1" type="body"/>
          </p:nvPr>
        </p:nvSpPr>
        <p:spPr>
          <a:xfrm>
            <a:off x="252275" y="4483475"/>
            <a:ext cx="57813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400">
                <a:solidFill>
                  <a:srgbClr val="000000"/>
                </a:solidFill>
              </a:rPr>
              <a:t>Power Dissipation vs. RMS Current (From BT139-800E Documentation)</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Power Stage: Board Mount Solution</a:t>
            </a:r>
            <a:endParaRPr/>
          </a:p>
        </p:txBody>
      </p:sp>
      <p:sp>
        <p:nvSpPr>
          <p:cNvPr id="178" name="Shape 17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AC/DC Converter</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Cost: ~$15</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Output Voltage: 5 V</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Output Current: .6 A</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Power: 3 W</a:t>
            </a:r>
            <a:endParaRPr>
              <a:solidFill>
                <a:srgbClr val="000000"/>
              </a:solidFill>
            </a:endParaRPr>
          </a:p>
          <a:p>
            <a:pPr indent="-342900" lvl="0" marL="457200">
              <a:spcBef>
                <a:spcPts val="0"/>
              </a:spcBef>
              <a:spcAft>
                <a:spcPts val="0"/>
              </a:spcAft>
              <a:buClr>
                <a:srgbClr val="000000"/>
              </a:buClr>
              <a:buSzPts val="1800"/>
              <a:buChar char="●"/>
            </a:pPr>
            <a:r>
              <a:rPr lang="en">
                <a:solidFill>
                  <a:srgbClr val="000000"/>
                </a:solidFill>
              </a:rPr>
              <a:t>Input Voltage: 85-264 VAC</a:t>
            </a:r>
            <a:endParaRPr>
              <a:solidFill>
                <a:srgbClr val="000000"/>
              </a:solidFill>
            </a:endParaRPr>
          </a:p>
        </p:txBody>
      </p:sp>
      <p:pic>
        <p:nvPicPr>
          <p:cNvPr id="179" name="Shape 179"/>
          <p:cNvPicPr preferRelativeResize="0"/>
          <p:nvPr/>
        </p:nvPicPr>
        <p:blipFill>
          <a:blip r:embed="rId3">
            <a:alphaModFix/>
          </a:blip>
          <a:stretch>
            <a:fillRect/>
          </a:stretch>
        </p:blipFill>
        <p:spPr>
          <a:xfrm>
            <a:off x="4750379" y="1298167"/>
            <a:ext cx="3038475" cy="2547175"/>
          </a:xfrm>
          <a:prstGeom prst="rect">
            <a:avLst/>
          </a:prstGeom>
          <a:noFill/>
          <a:ln>
            <a:noFill/>
          </a:ln>
        </p:spPr>
      </p:pic>
      <p:sp>
        <p:nvSpPr>
          <p:cNvPr id="180" name="Shape 18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81" name="Shape 181"/>
          <p:cNvSpPr txBox="1"/>
          <p:nvPr>
            <p:ph idx="1" type="body"/>
          </p:nvPr>
        </p:nvSpPr>
        <p:spPr>
          <a:xfrm>
            <a:off x="5000313" y="3699350"/>
            <a:ext cx="25386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000000"/>
                </a:solidFill>
              </a:rPr>
              <a:t>Power Converter Chip</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Power Stage: Custom Solution</a:t>
            </a:r>
            <a:endParaRPr/>
          </a:p>
        </p:txBody>
      </p:sp>
      <p:sp>
        <p:nvSpPr>
          <p:cNvPr id="187" name="Shape 18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spcAft>
                <a:spcPts val="1600"/>
              </a:spcAft>
              <a:buNone/>
            </a:pPr>
            <a:r>
              <a:rPr lang="en">
                <a:solidFill>
                  <a:srgbClr val="000000"/>
                </a:solidFill>
              </a:rPr>
              <a:t>Multistage Switching Converter: Primary Flyback Converter Schematic</a:t>
            </a:r>
            <a:endParaRPr>
              <a:solidFill>
                <a:srgbClr val="000000"/>
              </a:solidFill>
            </a:endParaRPr>
          </a:p>
        </p:txBody>
      </p:sp>
      <p:pic>
        <p:nvPicPr>
          <p:cNvPr id="188" name="Shape 188"/>
          <p:cNvPicPr preferRelativeResize="0"/>
          <p:nvPr/>
        </p:nvPicPr>
        <p:blipFill>
          <a:blip r:embed="rId3">
            <a:alphaModFix/>
          </a:blip>
          <a:stretch>
            <a:fillRect/>
          </a:stretch>
        </p:blipFill>
        <p:spPr>
          <a:xfrm>
            <a:off x="2048150" y="1496000"/>
            <a:ext cx="5943600" cy="3514725"/>
          </a:xfrm>
          <a:prstGeom prst="rect">
            <a:avLst/>
          </a:prstGeom>
          <a:noFill/>
          <a:ln>
            <a:noFill/>
          </a:ln>
        </p:spPr>
      </p:pic>
      <p:sp>
        <p:nvSpPr>
          <p:cNvPr id="189" name="Shape 189"/>
          <p:cNvSpPr txBox="1"/>
          <p:nvPr>
            <p:ph idx="12" type="sldNum"/>
          </p:nvPr>
        </p:nvSpPr>
        <p:spPr>
          <a:xfrm>
            <a:off x="8476225" y="4659984"/>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90" name="Shape 190"/>
          <p:cNvSpPr txBox="1"/>
          <p:nvPr>
            <p:ph idx="1" type="body"/>
          </p:nvPr>
        </p:nvSpPr>
        <p:spPr>
          <a:xfrm>
            <a:off x="2048150" y="3635575"/>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Controller</a:t>
            </a:r>
            <a:endParaRPr sz="1200">
              <a:solidFill>
                <a:srgbClr val="000000"/>
              </a:solidFill>
            </a:endParaRPr>
          </a:p>
        </p:txBody>
      </p:sp>
      <p:sp>
        <p:nvSpPr>
          <p:cNvPr id="191" name="Shape 191"/>
          <p:cNvSpPr/>
          <p:nvPr/>
        </p:nvSpPr>
        <p:spPr>
          <a:xfrm>
            <a:off x="3258475" y="3216450"/>
            <a:ext cx="2859000" cy="18009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92" name="Shape 192"/>
          <p:cNvSpPr txBox="1"/>
          <p:nvPr>
            <p:ph idx="1" type="body"/>
          </p:nvPr>
        </p:nvSpPr>
        <p:spPr>
          <a:xfrm>
            <a:off x="1408675" y="2540625"/>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Rectifier</a:t>
            </a:r>
            <a:endParaRPr sz="1200">
              <a:solidFill>
                <a:srgbClr val="000000"/>
              </a:solidFill>
            </a:endParaRPr>
          </a:p>
        </p:txBody>
      </p:sp>
      <p:sp>
        <p:nvSpPr>
          <p:cNvPr id="193" name="Shape 193"/>
          <p:cNvSpPr/>
          <p:nvPr/>
        </p:nvSpPr>
        <p:spPr>
          <a:xfrm>
            <a:off x="2457850" y="1496000"/>
            <a:ext cx="3442500" cy="1320900"/>
          </a:xfrm>
          <a:prstGeom prst="rect">
            <a:avLst/>
          </a:prstGeom>
          <a:noFill/>
          <a:ln cap="flat" cmpd="sng" w="9525">
            <a:solidFill>
              <a:srgbClr val="FF99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94" name="Shape 194"/>
          <p:cNvSpPr/>
          <p:nvPr/>
        </p:nvSpPr>
        <p:spPr>
          <a:xfrm>
            <a:off x="5665525" y="2498150"/>
            <a:ext cx="2484300" cy="1362900"/>
          </a:xfrm>
          <a:prstGeom prst="rect">
            <a:avLst/>
          </a:prstGeom>
          <a:noFill/>
          <a:ln cap="flat" cmpd="sng" w="9525">
            <a:solidFill>
              <a:srgbClr val="99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95" name="Shape 195"/>
          <p:cNvSpPr txBox="1"/>
          <p:nvPr>
            <p:ph idx="1" type="body"/>
          </p:nvPr>
        </p:nvSpPr>
        <p:spPr>
          <a:xfrm>
            <a:off x="6914775" y="3880050"/>
            <a:ext cx="11724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Flyback Converter</a:t>
            </a:r>
            <a:endParaRPr sz="1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Buck Converter Schematic </a:t>
            </a:r>
            <a:endParaRPr/>
          </a:p>
        </p:txBody>
      </p:sp>
      <p:pic>
        <p:nvPicPr>
          <p:cNvPr id="201" name="Shape 201"/>
          <p:cNvPicPr preferRelativeResize="0"/>
          <p:nvPr/>
        </p:nvPicPr>
        <p:blipFill rotWithShape="1">
          <a:blip r:embed="rId3">
            <a:alphaModFix/>
          </a:blip>
          <a:srcRect b="3707" l="0" r="0" t="0"/>
          <a:stretch/>
        </p:blipFill>
        <p:spPr>
          <a:xfrm>
            <a:off x="943175" y="1900000"/>
            <a:ext cx="7509600" cy="2190300"/>
          </a:xfrm>
          <a:prstGeom prst="rect">
            <a:avLst/>
          </a:prstGeom>
          <a:noFill/>
          <a:ln>
            <a:noFill/>
          </a:ln>
        </p:spPr>
      </p:pic>
      <p:sp>
        <p:nvSpPr>
          <p:cNvPr id="202" name="Shape 20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spcAft>
                <a:spcPts val="1600"/>
              </a:spcAft>
              <a:buNone/>
            </a:pPr>
            <a:r>
              <a:rPr lang="en">
                <a:solidFill>
                  <a:srgbClr val="000000"/>
                </a:solidFill>
              </a:rPr>
              <a:t>Multistage Switching Converter: Secondary Buck Converter Schematic</a:t>
            </a:r>
            <a:endParaRPr>
              <a:solidFill>
                <a:srgbClr val="000000"/>
              </a:solidFill>
            </a:endParaRPr>
          </a:p>
        </p:txBody>
      </p:sp>
      <p:sp>
        <p:nvSpPr>
          <p:cNvPr id="203" name="Shape 20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04" name="Shape 204"/>
          <p:cNvSpPr txBox="1"/>
          <p:nvPr>
            <p:ph idx="1" type="body"/>
          </p:nvPr>
        </p:nvSpPr>
        <p:spPr>
          <a:xfrm>
            <a:off x="4456925" y="4334550"/>
            <a:ext cx="17097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Controller/Converter</a:t>
            </a:r>
            <a:endParaRPr sz="1200">
              <a:solidFill>
                <a:srgbClr val="000000"/>
              </a:solidFill>
            </a:endParaRPr>
          </a:p>
        </p:txBody>
      </p:sp>
      <p:sp>
        <p:nvSpPr>
          <p:cNvPr id="205" name="Shape 205"/>
          <p:cNvSpPr/>
          <p:nvPr/>
        </p:nvSpPr>
        <p:spPr>
          <a:xfrm>
            <a:off x="2585775" y="1842975"/>
            <a:ext cx="4912200" cy="2354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User Interface (UI)</a:t>
            </a:r>
            <a:endParaRPr/>
          </a:p>
          <a:p>
            <a:pPr indent="0" lvl="0" marL="0">
              <a:spcBef>
                <a:spcPts val="0"/>
              </a:spcBef>
              <a:spcAft>
                <a:spcPts val="0"/>
              </a:spcAft>
              <a:buNone/>
            </a:pPr>
            <a:r>
              <a:t/>
            </a:r>
            <a:endParaRPr/>
          </a:p>
        </p:txBody>
      </p:sp>
      <p:sp>
        <p:nvSpPr>
          <p:cNvPr id="211" name="Shape 21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Graphics LCD Screen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Specs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128x64 Display</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Size: 2.953 in x 2.075 in x 0.35 in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8-bit Parallel Communication Interface</a:t>
            </a:r>
            <a:endParaRPr>
              <a:solidFill>
                <a:srgbClr val="000000"/>
              </a:solidFill>
            </a:endParaRPr>
          </a:p>
          <a:p>
            <a:pPr indent="-317500" lvl="2" marL="1371600" rtl="0">
              <a:spcBef>
                <a:spcPts val="0"/>
              </a:spcBef>
              <a:spcAft>
                <a:spcPts val="0"/>
              </a:spcAft>
              <a:buClr>
                <a:srgbClr val="000000"/>
              </a:buClr>
              <a:buSzPts val="1400"/>
              <a:buChar char="■"/>
            </a:pPr>
            <a:r>
              <a:rPr lang="en">
                <a:solidFill>
                  <a:srgbClr val="000000"/>
                </a:solidFill>
                <a:highlight>
                  <a:srgbClr val="FFFFFF"/>
                </a:highlight>
              </a:rPr>
              <a:t>method of conveying multiple binary digits (</a:t>
            </a:r>
            <a:r>
              <a:rPr lang="en">
                <a:solidFill>
                  <a:srgbClr val="000000"/>
                </a:solidFill>
                <a:highlight>
                  <a:srgbClr val="FFFFFF"/>
                </a:highlight>
                <a:hlinkClick r:id="rId3"/>
              </a:rPr>
              <a:t>bits</a:t>
            </a:r>
            <a:r>
              <a:rPr lang="en">
                <a:solidFill>
                  <a:srgbClr val="000000"/>
                </a:solidFill>
                <a:highlight>
                  <a:srgbClr val="FFFFFF"/>
                </a:highlight>
              </a:rPr>
              <a:t>) simultaneously. </a:t>
            </a:r>
            <a:endParaRPr>
              <a:solidFill>
                <a:srgbClr val="000000"/>
              </a:solidFill>
              <a:highlight>
                <a:srgbClr val="FFFFFF"/>
              </a:highlight>
            </a:endParaRPr>
          </a:p>
          <a:p>
            <a:pPr indent="-317500" lvl="2" marL="1371600" rtl="0">
              <a:spcBef>
                <a:spcPts val="0"/>
              </a:spcBef>
              <a:spcAft>
                <a:spcPts val="0"/>
              </a:spcAft>
              <a:buClr>
                <a:srgbClr val="000000"/>
              </a:buClr>
              <a:buSzPts val="1400"/>
              <a:buChar char="■"/>
            </a:pPr>
            <a:r>
              <a:rPr lang="en">
                <a:solidFill>
                  <a:srgbClr val="000000"/>
                </a:solidFill>
                <a:highlight>
                  <a:srgbClr val="FFFFFF"/>
                </a:highlight>
              </a:rPr>
              <a:t>It contrasts with </a:t>
            </a:r>
            <a:r>
              <a:rPr lang="en">
                <a:solidFill>
                  <a:srgbClr val="000000"/>
                </a:solidFill>
                <a:highlight>
                  <a:srgbClr val="FFFFFF"/>
                </a:highlight>
                <a:hlinkClick r:id="rId4"/>
              </a:rPr>
              <a:t>serial communication</a:t>
            </a:r>
            <a:r>
              <a:rPr lang="en">
                <a:solidFill>
                  <a:srgbClr val="000000"/>
                </a:solidFill>
                <a:highlight>
                  <a:srgbClr val="FFFFFF"/>
                </a:highlight>
              </a:rPr>
              <a:t>, which conveys only a single bit at a time</a:t>
            </a:r>
            <a:endParaRPr>
              <a:solidFill>
                <a:srgbClr val="000000"/>
              </a:solidFill>
              <a:highlight>
                <a:srgbClr val="FFFFFF"/>
              </a:highlight>
            </a:endParaRPr>
          </a:p>
          <a:p>
            <a:pPr indent="-317500" lvl="1" marL="914400" rtl="0">
              <a:spcBef>
                <a:spcPts val="0"/>
              </a:spcBef>
              <a:spcAft>
                <a:spcPts val="0"/>
              </a:spcAft>
              <a:buClr>
                <a:srgbClr val="000000"/>
              </a:buClr>
              <a:buSzPts val="1400"/>
              <a:buChar char="○"/>
            </a:pPr>
            <a:r>
              <a:rPr lang="en">
                <a:solidFill>
                  <a:srgbClr val="000000"/>
                </a:solidFill>
                <a:highlight>
                  <a:srgbClr val="FFFFFF"/>
                </a:highlight>
              </a:rPr>
              <a:t>-20 to +70 degrees C</a:t>
            </a:r>
            <a:endParaRPr>
              <a:solidFill>
                <a:srgbClr val="000000"/>
              </a:solidFill>
              <a:highlight>
                <a:srgbClr val="FFFFFF"/>
              </a:highlight>
            </a:endParaRPr>
          </a:p>
          <a:p>
            <a:pPr indent="-317500" lvl="1" marL="914400" rtl="0">
              <a:spcBef>
                <a:spcPts val="0"/>
              </a:spcBef>
              <a:spcAft>
                <a:spcPts val="0"/>
              </a:spcAft>
              <a:buClr>
                <a:srgbClr val="000000"/>
              </a:buClr>
              <a:buSzPts val="1400"/>
              <a:buChar char="○"/>
            </a:pPr>
            <a:r>
              <a:rPr lang="en">
                <a:solidFill>
                  <a:srgbClr val="000000"/>
                </a:solidFill>
                <a:highlight>
                  <a:srgbClr val="FFFFFF"/>
                </a:highlight>
              </a:rPr>
              <a:t>Programmed in C language</a:t>
            </a:r>
            <a:endParaRPr>
              <a:solidFill>
                <a:srgbClr val="000000"/>
              </a:solidFill>
              <a:highlight>
                <a:srgbClr val="FFFFFF"/>
              </a:highlight>
            </a:endParaRPr>
          </a:p>
          <a:p>
            <a:pPr indent="-342900" lvl="0" marL="457200" rtl="0">
              <a:spcBef>
                <a:spcPts val="0"/>
              </a:spcBef>
              <a:spcAft>
                <a:spcPts val="0"/>
              </a:spcAft>
              <a:buClr>
                <a:srgbClr val="000000"/>
              </a:buClr>
              <a:buSzPts val="1800"/>
              <a:buChar char="●"/>
            </a:pPr>
            <a:r>
              <a:rPr lang="en">
                <a:solidFill>
                  <a:srgbClr val="000000"/>
                </a:solidFill>
              </a:rPr>
              <a:t>User control:</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Capacitive Buttons </a:t>
            </a:r>
            <a:endParaRPr>
              <a:solidFill>
                <a:srgbClr val="000000"/>
              </a:solidFill>
            </a:endParaRPr>
          </a:p>
          <a:p>
            <a:pPr indent="-317500" lvl="2" marL="1371600">
              <a:spcBef>
                <a:spcPts val="0"/>
              </a:spcBef>
              <a:spcAft>
                <a:spcPts val="0"/>
              </a:spcAft>
              <a:buClr>
                <a:srgbClr val="000000"/>
              </a:buClr>
              <a:buSzPts val="1400"/>
              <a:buChar char="■"/>
            </a:pPr>
            <a:r>
              <a:rPr lang="en">
                <a:solidFill>
                  <a:srgbClr val="000000"/>
                </a:solidFill>
              </a:rPr>
              <a:t>Durability, cost, easy, smaller chance of false readings</a:t>
            </a:r>
            <a:endParaRPr>
              <a:solidFill>
                <a:srgbClr val="000000"/>
              </a:solidFill>
            </a:endParaRPr>
          </a:p>
        </p:txBody>
      </p:sp>
      <p:pic>
        <p:nvPicPr>
          <p:cNvPr descr="UI.PNG" id="212" name="Shape 212"/>
          <p:cNvPicPr preferRelativeResize="0"/>
          <p:nvPr/>
        </p:nvPicPr>
        <p:blipFill>
          <a:blip r:embed="rId5">
            <a:alphaModFix/>
          </a:blip>
          <a:stretch>
            <a:fillRect/>
          </a:stretch>
        </p:blipFill>
        <p:spPr>
          <a:xfrm>
            <a:off x="5565525" y="182122"/>
            <a:ext cx="3266774" cy="2269000"/>
          </a:xfrm>
          <a:prstGeom prst="rect">
            <a:avLst/>
          </a:prstGeom>
          <a:noFill/>
          <a:ln>
            <a:noFill/>
          </a:ln>
        </p:spPr>
      </p:pic>
      <p:sp>
        <p:nvSpPr>
          <p:cNvPr id="213" name="Shape 21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14" name="Shape 214"/>
          <p:cNvSpPr txBox="1"/>
          <p:nvPr>
            <p:ph idx="1" type="body"/>
          </p:nvPr>
        </p:nvSpPr>
        <p:spPr>
          <a:xfrm>
            <a:off x="7526200" y="2451125"/>
            <a:ext cx="14715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200">
                <a:solidFill>
                  <a:srgbClr val="000000"/>
                </a:solidFill>
              </a:rPr>
              <a:t>Graphic Display</a:t>
            </a:r>
            <a:endParaRPr sz="1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4294967295" type="body"/>
          </p:nvPr>
        </p:nvSpPr>
        <p:spPr>
          <a:xfrm>
            <a:off x="311700" y="3649825"/>
            <a:ext cx="8520600" cy="9192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Display for LCD Screen</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Timing Diagram</a:t>
            </a:r>
            <a:endParaRPr>
              <a:solidFill>
                <a:srgbClr val="000000"/>
              </a:solidFill>
            </a:endParaRPr>
          </a:p>
          <a:p>
            <a:pPr indent="-317500" lvl="1" marL="914400">
              <a:spcBef>
                <a:spcPts val="0"/>
              </a:spcBef>
              <a:spcAft>
                <a:spcPts val="0"/>
              </a:spcAft>
              <a:buClr>
                <a:srgbClr val="000000"/>
              </a:buClr>
              <a:buSzPts val="1400"/>
              <a:buChar char="○"/>
            </a:pPr>
            <a:r>
              <a:rPr lang="en">
                <a:solidFill>
                  <a:srgbClr val="000000"/>
                </a:solidFill>
              </a:rPr>
              <a:t>Each Pixel Represents .25 seconds</a:t>
            </a:r>
            <a:endParaRPr>
              <a:solidFill>
                <a:srgbClr val="000000"/>
              </a:solidFill>
            </a:endParaRPr>
          </a:p>
        </p:txBody>
      </p:sp>
      <p:pic>
        <p:nvPicPr>
          <p:cNvPr id="220" name="Shape 220"/>
          <p:cNvPicPr preferRelativeResize="0"/>
          <p:nvPr/>
        </p:nvPicPr>
        <p:blipFill>
          <a:blip r:embed="rId3">
            <a:alphaModFix/>
          </a:blip>
          <a:stretch>
            <a:fillRect/>
          </a:stretch>
        </p:blipFill>
        <p:spPr>
          <a:xfrm>
            <a:off x="167800" y="1107500"/>
            <a:ext cx="4315450" cy="2047725"/>
          </a:xfrm>
          <a:prstGeom prst="rect">
            <a:avLst/>
          </a:prstGeom>
          <a:noFill/>
          <a:ln>
            <a:noFill/>
          </a:ln>
        </p:spPr>
      </p:pic>
      <p:pic>
        <p:nvPicPr>
          <p:cNvPr id="221" name="Shape 221"/>
          <p:cNvPicPr preferRelativeResize="0"/>
          <p:nvPr/>
        </p:nvPicPr>
        <p:blipFill>
          <a:blip r:embed="rId4">
            <a:alphaModFix/>
          </a:blip>
          <a:stretch>
            <a:fillRect/>
          </a:stretch>
        </p:blipFill>
        <p:spPr>
          <a:xfrm>
            <a:off x="4716125" y="1107499"/>
            <a:ext cx="4244076" cy="2047725"/>
          </a:xfrm>
          <a:prstGeom prst="rect">
            <a:avLst/>
          </a:prstGeom>
          <a:noFill/>
          <a:ln>
            <a:noFill/>
          </a:ln>
        </p:spPr>
      </p:pic>
      <p:pic>
        <p:nvPicPr>
          <p:cNvPr id="222" name="Shape 222"/>
          <p:cNvPicPr preferRelativeResize="0"/>
          <p:nvPr/>
        </p:nvPicPr>
        <p:blipFill>
          <a:blip r:embed="rId5">
            <a:alphaModFix/>
          </a:blip>
          <a:stretch>
            <a:fillRect/>
          </a:stretch>
        </p:blipFill>
        <p:spPr>
          <a:xfrm>
            <a:off x="7188550" y="3333125"/>
            <a:ext cx="1771650" cy="1552575"/>
          </a:xfrm>
          <a:prstGeom prst="rect">
            <a:avLst/>
          </a:prstGeom>
          <a:noFill/>
          <a:ln>
            <a:noFill/>
          </a:ln>
        </p:spPr>
      </p:pic>
      <p:sp>
        <p:nvSpPr>
          <p:cNvPr id="223" name="Shape 223"/>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Implemented UI Design </a:t>
            </a:r>
            <a:endParaRPr/>
          </a:p>
        </p:txBody>
      </p:sp>
      <p:sp>
        <p:nvSpPr>
          <p:cNvPr id="224" name="Shape 224"/>
          <p:cNvSpPr txBox="1"/>
          <p:nvPr/>
        </p:nvSpPr>
        <p:spPr>
          <a:xfrm>
            <a:off x="6489675" y="3794650"/>
            <a:ext cx="940800" cy="7743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sz="1800">
                <a:latin typeface="Average"/>
                <a:ea typeface="Average"/>
                <a:cs typeface="Average"/>
                <a:sym typeface="Average"/>
              </a:rPr>
              <a:t>Button Layout</a:t>
            </a:r>
            <a:endParaRPr sz="1800">
              <a:latin typeface="Average"/>
              <a:ea typeface="Average"/>
              <a:cs typeface="Average"/>
              <a:sym typeface="Average"/>
            </a:endParaRPr>
          </a:p>
        </p:txBody>
      </p:sp>
      <p:sp>
        <p:nvSpPr>
          <p:cNvPr id="225" name="Shape 22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Enclosure: Operation</a:t>
            </a:r>
            <a:endParaRPr/>
          </a:p>
        </p:txBody>
      </p:sp>
      <p:sp>
        <p:nvSpPr>
          <p:cNvPr id="231" name="Shape 231"/>
          <p:cNvSpPr txBox="1"/>
          <p:nvPr/>
        </p:nvSpPr>
        <p:spPr>
          <a:xfrm>
            <a:off x="4741875" y="1179000"/>
            <a:ext cx="3899700" cy="3252000"/>
          </a:xfrm>
          <a:prstGeom prst="rect">
            <a:avLst/>
          </a:prstGeom>
          <a:noFill/>
          <a:ln>
            <a:noFill/>
          </a:ln>
        </p:spPr>
        <p:txBody>
          <a:bodyPr anchorCtr="0" anchor="t" bIns="91425" lIns="91425" rIns="91425" wrap="square" tIns="91425">
            <a:noAutofit/>
          </a:bodyPr>
          <a:lstStyle/>
          <a:p>
            <a:pPr indent="-342900" lvl="0" marL="457200" marR="0" rtl="0" algn="l">
              <a:lnSpc>
                <a:spcPct val="100000"/>
              </a:lnSpc>
              <a:spcBef>
                <a:spcPts val="0"/>
              </a:spcBef>
              <a:spcAft>
                <a:spcPts val="0"/>
              </a:spcAft>
              <a:buClr>
                <a:srgbClr val="000000"/>
              </a:buClr>
              <a:buSzPts val="1800"/>
              <a:buFont typeface="Average"/>
              <a:buChar char="●"/>
            </a:pPr>
            <a:r>
              <a:rPr lang="en" sz="1800">
                <a:latin typeface="Average"/>
                <a:ea typeface="Average"/>
                <a:cs typeface="Average"/>
                <a:sym typeface="Average"/>
              </a:rPr>
              <a:t>Must match original enclosure footprint</a:t>
            </a:r>
            <a:endParaRPr sz="1800">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Char char="●"/>
            </a:pPr>
            <a:r>
              <a:rPr lang="en" sz="1800">
                <a:latin typeface="Average"/>
                <a:ea typeface="Average"/>
                <a:cs typeface="Average"/>
                <a:sym typeface="Average"/>
              </a:rPr>
              <a:t>Construct from injection-molded plastic or sheet aluminum</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Does not need to be dustproof/waterproof </a:t>
            </a:r>
            <a:endParaRPr sz="1800">
              <a:latin typeface="Average"/>
              <a:ea typeface="Average"/>
              <a:cs typeface="Average"/>
              <a:sym typeface="Average"/>
            </a:endParaRPr>
          </a:p>
          <a:p>
            <a:pPr indent="-342900" lvl="1" marL="914400" rtl="0">
              <a:spcBef>
                <a:spcPts val="0"/>
              </a:spcBef>
              <a:spcAft>
                <a:spcPts val="0"/>
              </a:spcAft>
              <a:buSzPts val="1800"/>
              <a:buFont typeface="Average"/>
              <a:buChar char="○"/>
            </a:pPr>
            <a:r>
              <a:rPr lang="en" sz="1800">
                <a:latin typeface="Average"/>
                <a:ea typeface="Average"/>
                <a:cs typeface="Average"/>
                <a:sym typeface="Average"/>
              </a:rPr>
              <a:t>Concerns are responsibility of customer</a:t>
            </a:r>
            <a:endParaRPr sz="1800">
              <a:latin typeface="Average"/>
              <a:ea typeface="Average"/>
              <a:cs typeface="Average"/>
              <a:sym typeface="Average"/>
            </a:endParaRPr>
          </a:p>
        </p:txBody>
      </p:sp>
      <p:pic>
        <p:nvPicPr>
          <p:cNvPr descr="sdfgh.PNG" id="232" name="Shape 232"/>
          <p:cNvPicPr preferRelativeResize="0"/>
          <p:nvPr/>
        </p:nvPicPr>
        <p:blipFill rotWithShape="1">
          <a:blip r:embed="rId3">
            <a:alphaModFix/>
          </a:blip>
          <a:srcRect b="0" l="0" r="0" t="6340"/>
          <a:stretch/>
        </p:blipFill>
        <p:spPr>
          <a:xfrm>
            <a:off x="311700" y="1385251"/>
            <a:ext cx="4235550" cy="3045750"/>
          </a:xfrm>
          <a:prstGeom prst="rect">
            <a:avLst/>
          </a:prstGeom>
          <a:noFill/>
          <a:ln>
            <a:noFill/>
          </a:ln>
        </p:spPr>
      </p:pic>
      <p:sp>
        <p:nvSpPr>
          <p:cNvPr id="233" name="Shape 233"/>
          <p:cNvSpPr/>
          <p:nvPr/>
        </p:nvSpPr>
        <p:spPr>
          <a:xfrm>
            <a:off x="3722100" y="4179850"/>
            <a:ext cx="915600" cy="313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solidFill>
                <a:schemeClr val="accent6"/>
              </a:solidFill>
            </a:endParaRPr>
          </a:p>
        </p:txBody>
      </p:sp>
      <p:sp>
        <p:nvSpPr>
          <p:cNvPr id="234" name="Shape 2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570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Enclosure: Design</a:t>
            </a:r>
            <a:endParaRPr/>
          </a:p>
        </p:txBody>
      </p:sp>
      <p:sp>
        <p:nvSpPr>
          <p:cNvPr id="240" name="Shape 240"/>
          <p:cNvSpPr/>
          <p:nvPr/>
        </p:nvSpPr>
        <p:spPr>
          <a:xfrm>
            <a:off x="3722100" y="4179850"/>
            <a:ext cx="915600" cy="313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solidFill>
                <a:schemeClr val="accent6"/>
              </a:solidFill>
            </a:endParaRPr>
          </a:p>
        </p:txBody>
      </p:sp>
      <p:pic>
        <p:nvPicPr>
          <p:cNvPr id="241" name="Shape 241"/>
          <p:cNvPicPr preferRelativeResize="0"/>
          <p:nvPr/>
        </p:nvPicPr>
        <p:blipFill rotWithShape="1">
          <a:blip r:embed="rId3">
            <a:alphaModFix/>
          </a:blip>
          <a:srcRect b="15694" l="23796" r="20722" t="26919"/>
          <a:stretch/>
        </p:blipFill>
        <p:spPr>
          <a:xfrm>
            <a:off x="566850" y="1205675"/>
            <a:ext cx="8010300" cy="3899750"/>
          </a:xfrm>
          <a:prstGeom prst="rect">
            <a:avLst/>
          </a:prstGeom>
          <a:noFill/>
          <a:ln>
            <a:noFill/>
          </a:ln>
        </p:spPr>
      </p:pic>
      <p:sp>
        <p:nvSpPr>
          <p:cNvPr id="242" name="Shape 24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43" name="Shape 243"/>
          <p:cNvSpPr txBox="1"/>
          <p:nvPr>
            <p:ph idx="1" type="body"/>
          </p:nvPr>
        </p:nvSpPr>
        <p:spPr>
          <a:xfrm>
            <a:off x="566850" y="4207300"/>
            <a:ext cx="25386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000000"/>
                </a:solidFill>
              </a:rPr>
              <a:t>Dimensions in inches</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690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Schedule</a:t>
            </a:r>
            <a:endParaRPr/>
          </a:p>
        </p:txBody>
      </p:sp>
      <p:sp>
        <p:nvSpPr>
          <p:cNvPr id="249" name="Shape 249"/>
          <p:cNvSpPr txBox="1"/>
          <p:nvPr/>
        </p:nvSpPr>
        <p:spPr>
          <a:xfrm>
            <a:off x="216550" y="2792800"/>
            <a:ext cx="8615700" cy="20280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SzPts val="1800"/>
              <a:buFont typeface="Average"/>
              <a:buChar char="●"/>
            </a:pPr>
            <a:r>
              <a:rPr lang="en" sz="1800">
                <a:latin typeface="Average"/>
                <a:ea typeface="Average"/>
                <a:cs typeface="Average"/>
                <a:sym typeface="Average"/>
              </a:rPr>
              <a:t>Dec. 19  - Order 1st PCB, Begin UI Coding</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Jan. 30   - Test 1st PCB in Enclosure, Finish</a:t>
            </a:r>
            <a:r>
              <a:rPr lang="en" sz="1800">
                <a:latin typeface="Average"/>
                <a:ea typeface="Average"/>
                <a:cs typeface="Average"/>
                <a:sym typeface="Average"/>
              </a:rPr>
              <a:t> 1st Prototype on PCB </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Feb. 27  - Order 2nd PCB, Finish Custom Power Supply Design</a:t>
            </a:r>
            <a:endParaRPr sz="1800">
              <a:latin typeface="Average"/>
              <a:ea typeface="Average"/>
              <a:cs typeface="Average"/>
              <a:sym typeface="Average"/>
            </a:endParaRPr>
          </a:p>
          <a:p>
            <a:pPr indent="-342900" lvl="0" marL="457200">
              <a:spcBef>
                <a:spcPts val="0"/>
              </a:spcBef>
              <a:spcAft>
                <a:spcPts val="0"/>
              </a:spcAft>
              <a:buSzPts val="1800"/>
              <a:buFont typeface="Average"/>
              <a:buChar char="●"/>
            </a:pPr>
            <a:r>
              <a:rPr lang="en" sz="1800">
                <a:latin typeface="Average"/>
                <a:ea typeface="Average"/>
                <a:cs typeface="Average"/>
                <a:sym typeface="Average"/>
              </a:rPr>
              <a:t>Apr. 2   - Finish 2nd Prototype</a:t>
            </a:r>
            <a:endParaRPr sz="1800">
              <a:latin typeface="Average"/>
              <a:ea typeface="Average"/>
              <a:cs typeface="Average"/>
              <a:sym typeface="Average"/>
            </a:endParaRPr>
          </a:p>
        </p:txBody>
      </p:sp>
      <p:pic>
        <p:nvPicPr>
          <p:cNvPr descr="ECE Base Level Schedule for Spring 2017.JPG" id="250" name="Shape 250"/>
          <p:cNvPicPr preferRelativeResize="0"/>
          <p:nvPr/>
        </p:nvPicPr>
        <p:blipFill>
          <a:blip r:embed="rId3">
            <a:alphaModFix/>
          </a:blip>
          <a:stretch>
            <a:fillRect/>
          </a:stretch>
        </p:blipFill>
        <p:spPr>
          <a:xfrm>
            <a:off x="152400" y="1170000"/>
            <a:ext cx="8814950" cy="1511363"/>
          </a:xfrm>
          <a:prstGeom prst="rect">
            <a:avLst/>
          </a:prstGeom>
          <a:noFill/>
          <a:ln>
            <a:noFill/>
          </a:ln>
        </p:spPr>
      </p:pic>
      <p:sp>
        <p:nvSpPr>
          <p:cNvPr id="251" name="Shape 25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Presentation Outline</a:t>
            </a:r>
            <a:endParaRP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nSpc>
                <a:spcPct val="115000"/>
              </a:lnSpc>
              <a:spcBef>
                <a:spcPts val="0"/>
              </a:spcBef>
              <a:spcAft>
                <a:spcPts val="0"/>
              </a:spcAft>
              <a:buClr>
                <a:srgbClr val="000000"/>
              </a:buClr>
              <a:buSzPts val="1800"/>
              <a:buAutoNum type="arabicPeriod"/>
            </a:pPr>
            <a:r>
              <a:rPr lang="en">
                <a:solidFill>
                  <a:srgbClr val="000000"/>
                </a:solidFill>
              </a:rPr>
              <a:t>Project Requirements</a:t>
            </a:r>
            <a:endParaRPr>
              <a:solidFill>
                <a:srgbClr val="000000"/>
              </a:solidFill>
            </a:endParaRPr>
          </a:p>
          <a:p>
            <a:pPr indent="-342900" lvl="0" marL="457200" rtl="0">
              <a:lnSpc>
                <a:spcPct val="115000"/>
              </a:lnSpc>
              <a:spcBef>
                <a:spcPts val="0"/>
              </a:spcBef>
              <a:spcAft>
                <a:spcPts val="0"/>
              </a:spcAft>
              <a:buClr>
                <a:srgbClr val="000000"/>
              </a:buClr>
              <a:buSzPts val="1800"/>
              <a:buAutoNum type="arabicPeriod"/>
            </a:pPr>
            <a:r>
              <a:rPr lang="en">
                <a:solidFill>
                  <a:srgbClr val="000000"/>
                </a:solidFill>
              </a:rPr>
              <a:t>Our Solution</a:t>
            </a:r>
            <a:endParaRPr>
              <a:solidFill>
                <a:srgbClr val="000000"/>
              </a:solidFill>
            </a:endParaRPr>
          </a:p>
          <a:p>
            <a:pPr indent="-342900" lvl="0" marL="457200" rtl="0">
              <a:lnSpc>
                <a:spcPct val="115000"/>
              </a:lnSpc>
              <a:spcBef>
                <a:spcPts val="0"/>
              </a:spcBef>
              <a:spcAft>
                <a:spcPts val="0"/>
              </a:spcAft>
              <a:buClr>
                <a:srgbClr val="000000"/>
              </a:buClr>
              <a:buSzPts val="1800"/>
              <a:buAutoNum type="arabicPeriod"/>
            </a:pPr>
            <a:r>
              <a:rPr lang="en">
                <a:solidFill>
                  <a:srgbClr val="000000"/>
                </a:solidFill>
              </a:rPr>
              <a:t>Current Standing</a:t>
            </a:r>
            <a:endParaRPr>
              <a:solidFill>
                <a:srgbClr val="000000"/>
              </a:solidFill>
            </a:endParaRPr>
          </a:p>
          <a:p>
            <a:pPr indent="-317500" lvl="1" marL="914400" rtl="0">
              <a:lnSpc>
                <a:spcPct val="115000"/>
              </a:lnSpc>
              <a:spcBef>
                <a:spcPts val="0"/>
              </a:spcBef>
              <a:spcAft>
                <a:spcPts val="0"/>
              </a:spcAft>
              <a:buClr>
                <a:srgbClr val="000000"/>
              </a:buClr>
              <a:buSzPts val="1400"/>
              <a:buAutoNum type="alphaLcPeriod"/>
            </a:pPr>
            <a:r>
              <a:rPr lang="en">
                <a:solidFill>
                  <a:srgbClr val="000000"/>
                </a:solidFill>
              </a:rPr>
              <a:t>Microcontroller (MCU)</a:t>
            </a:r>
            <a:endParaRPr>
              <a:solidFill>
                <a:srgbClr val="000000"/>
              </a:solidFill>
            </a:endParaRPr>
          </a:p>
          <a:p>
            <a:pPr indent="-317500" lvl="1" marL="914400" rtl="0">
              <a:lnSpc>
                <a:spcPct val="115000"/>
              </a:lnSpc>
              <a:spcBef>
                <a:spcPts val="0"/>
              </a:spcBef>
              <a:spcAft>
                <a:spcPts val="0"/>
              </a:spcAft>
              <a:buClr>
                <a:srgbClr val="000000"/>
              </a:buClr>
              <a:buSzPts val="1400"/>
              <a:buAutoNum type="alphaLcPeriod"/>
            </a:pPr>
            <a:r>
              <a:rPr lang="en">
                <a:solidFill>
                  <a:srgbClr val="000000"/>
                </a:solidFill>
              </a:rPr>
              <a:t>Relays</a:t>
            </a:r>
            <a:endParaRPr>
              <a:solidFill>
                <a:srgbClr val="000000"/>
              </a:solidFill>
            </a:endParaRPr>
          </a:p>
          <a:p>
            <a:pPr indent="-317500" lvl="1" marL="914400" rtl="0">
              <a:lnSpc>
                <a:spcPct val="115000"/>
              </a:lnSpc>
              <a:spcBef>
                <a:spcPts val="0"/>
              </a:spcBef>
              <a:spcAft>
                <a:spcPts val="0"/>
              </a:spcAft>
              <a:buClr>
                <a:srgbClr val="000000"/>
              </a:buClr>
              <a:buSzPts val="1400"/>
              <a:buAutoNum type="alphaLcPeriod"/>
            </a:pPr>
            <a:r>
              <a:rPr lang="en">
                <a:solidFill>
                  <a:srgbClr val="000000"/>
                </a:solidFill>
              </a:rPr>
              <a:t>Power Supply</a:t>
            </a:r>
            <a:endParaRPr>
              <a:solidFill>
                <a:srgbClr val="000000"/>
              </a:solidFill>
            </a:endParaRPr>
          </a:p>
          <a:p>
            <a:pPr indent="-317500" lvl="1" marL="914400" rtl="0">
              <a:lnSpc>
                <a:spcPct val="115000"/>
              </a:lnSpc>
              <a:spcBef>
                <a:spcPts val="0"/>
              </a:spcBef>
              <a:spcAft>
                <a:spcPts val="0"/>
              </a:spcAft>
              <a:buClr>
                <a:srgbClr val="000000"/>
              </a:buClr>
              <a:buSzPts val="1400"/>
              <a:buAutoNum type="alphaLcPeriod"/>
            </a:pPr>
            <a:r>
              <a:rPr lang="en">
                <a:solidFill>
                  <a:srgbClr val="000000"/>
                </a:solidFill>
              </a:rPr>
              <a:t>User Interface (UI)</a:t>
            </a:r>
            <a:endParaRPr>
              <a:solidFill>
                <a:srgbClr val="000000"/>
              </a:solidFill>
            </a:endParaRPr>
          </a:p>
          <a:p>
            <a:pPr indent="-317500" lvl="1" marL="914400" rtl="0">
              <a:lnSpc>
                <a:spcPct val="115000"/>
              </a:lnSpc>
              <a:spcBef>
                <a:spcPts val="0"/>
              </a:spcBef>
              <a:spcAft>
                <a:spcPts val="0"/>
              </a:spcAft>
              <a:buClr>
                <a:srgbClr val="000000"/>
              </a:buClr>
              <a:buSzPts val="1400"/>
              <a:buAutoNum type="alphaLcPeriod"/>
            </a:pPr>
            <a:r>
              <a:rPr lang="en">
                <a:solidFill>
                  <a:srgbClr val="000000"/>
                </a:solidFill>
              </a:rPr>
              <a:t>Enclosure</a:t>
            </a:r>
            <a:endParaRPr>
              <a:solidFill>
                <a:srgbClr val="000000"/>
              </a:solidFill>
            </a:endParaRPr>
          </a:p>
          <a:p>
            <a:pPr indent="-342900" lvl="0" marL="457200" rtl="0">
              <a:spcBef>
                <a:spcPts val="0"/>
              </a:spcBef>
              <a:spcAft>
                <a:spcPts val="0"/>
              </a:spcAft>
              <a:buClr>
                <a:srgbClr val="000000"/>
              </a:buClr>
              <a:buSzPts val="1800"/>
              <a:buAutoNum type="arabicPeriod"/>
            </a:pPr>
            <a:r>
              <a:rPr lang="en">
                <a:solidFill>
                  <a:srgbClr val="000000"/>
                </a:solidFill>
              </a:rPr>
              <a:t>Schedule</a:t>
            </a:r>
            <a:endParaRPr>
              <a:solidFill>
                <a:srgbClr val="000000"/>
              </a:solidFill>
            </a:endParaRPr>
          </a:p>
          <a:p>
            <a:pPr indent="-342900" lvl="0" marL="457200" rtl="0">
              <a:lnSpc>
                <a:spcPct val="115000"/>
              </a:lnSpc>
              <a:spcBef>
                <a:spcPts val="0"/>
              </a:spcBef>
              <a:spcAft>
                <a:spcPts val="0"/>
              </a:spcAft>
              <a:buClr>
                <a:srgbClr val="000000"/>
              </a:buClr>
              <a:buSzPts val="1800"/>
              <a:buAutoNum type="arabicPeriod"/>
            </a:pPr>
            <a:r>
              <a:rPr lang="en">
                <a:solidFill>
                  <a:srgbClr val="000000"/>
                </a:solidFill>
              </a:rPr>
              <a:t>Moving Forward</a:t>
            </a:r>
            <a:endParaRPr>
              <a:solidFill>
                <a:srgbClr val="000000"/>
              </a:solidFill>
            </a:endParaRPr>
          </a:p>
          <a:p>
            <a:pPr indent="0" lvl="0" marL="0">
              <a:lnSpc>
                <a:spcPct val="115000"/>
              </a:lnSpc>
              <a:spcBef>
                <a:spcPts val="1600"/>
              </a:spcBef>
              <a:spcAft>
                <a:spcPts val="0"/>
              </a:spcAft>
              <a:buNone/>
            </a:pPr>
            <a:r>
              <a:t/>
            </a:r>
            <a:endParaRPr>
              <a:solidFill>
                <a:srgbClr val="000000"/>
              </a:solidFill>
            </a:endParaRPr>
          </a:p>
          <a:p>
            <a:pPr indent="0" lvl="0" marL="0">
              <a:spcBef>
                <a:spcPts val="1600"/>
              </a:spcBef>
              <a:spcAft>
                <a:spcPts val="1600"/>
              </a:spcAft>
              <a:buNone/>
            </a:pPr>
            <a:r>
              <a:t/>
            </a:r>
            <a:endParaRPr/>
          </a:p>
        </p:txBody>
      </p:sp>
      <p:sp>
        <p:nvSpPr>
          <p:cNvPr id="69" name="Shape 69"/>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Moving Forward</a:t>
            </a:r>
            <a:endParaRPr/>
          </a:p>
        </p:txBody>
      </p:sp>
      <p:sp>
        <p:nvSpPr>
          <p:cNvPr id="257" name="Shape 257"/>
          <p:cNvSpPr txBox="1"/>
          <p:nvPr>
            <p:ph idx="1" type="body"/>
          </p:nvPr>
        </p:nvSpPr>
        <p:spPr>
          <a:xfrm>
            <a:off x="311700" y="1152475"/>
            <a:ext cx="8520600" cy="3641700"/>
          </a:xfrm>
          <a:prstGeom prst="rect">
            <a:avLst/>
          </a:prstGeom>
          <a:ln cap="flat" cmpd="sng" w="9525">
            <a:solidFill>
              <a:srgbClr val="F3F3F3"/>
            </a:solidFill>
            <a:prstDash val="solid"/>
            <a:round/>
            <a:headEnd len="med" w="med" type="none"/>
            <a:tailEnd len="med" w="med" type="none"/>
          </a:ln>
        </p:spPr>
        <p:txBody>
          <a:bodyPr anchorCtr="0" anchor="t" bIns="91425" lIns="91425" rIns="91425" wrap="square" tIns="91425">
            <a:noAutofit/>
          </a:bodyPr>
          <a:lstStyle/>
          <a:p>
            <a:pPr indent="-342900" lvl="0" marL="457200" rtl="0">
              <a:lnSpc>
                <a:spcPct val="200000"/>
              </a:lnSpc>
              <a:spcBef>
                <a:spcPts val="0"/>
              </a:spcBef>
              <a:spcAft>
                <a:spcPts val="0"/>
              </a:spcAft>
              <a:buClr>
                <a:srgbClr val="000000"/>
              </a:buClr>
              <a:buSzPts val="1800"/>
              <a:buAutoNum type="arabicPeriod"/>
            </a:pPr>
            <a:r>
              <a:rPr lang="en">
                <a:solidFill>
                  <a:srgbClr val="000000"/>
                </a:solidFill>
              </a:rPr>
              <a:t>Finish &amp; Test Coding</a:t>
            </a:r>
            <a:endParaRPr>
              <a:solidFill>
                <a:srgbClr val="000000"/>
              </a:solidFill>
            </a:endParaRPr>
          </a:p>
          <a:p>
            <a:pPr indent="-317500" lvl="1" marL="914400" rtl="0">
              <a:lnSpc>
                <a:spcPct val="200000"/>
              </a:lnSpc>
              <a:spcBef>
                <a:spcPts val="0"/>
              </a:spcBef>
              <a:spcAft>
                <a:spcPts val="0"/>
              </a:spcAft>
              <a:buClr>
                <a:srgbClr val="000000"/>
              </a:buClr>
              <a:buSzPts val="1400"/>
              <a:buAutoNum type="alphaLcPeriod"/>
            </a:pPr>
            <a:r>
              <a:rPr lang="en">
                <a:solidFill>
                  <a:srgbClr val="000000"/>
                </a:solidFill>
              </a:rPr>
              <a:t>User Interface</a:t>
            </a:r>
            <a:endParaRPr>
              <a:solidFill>
                <a:srgbClr val="000000"/>
              </a:solidFill>
            </a:endParaRPr>
          </a:p>
          <a:p>
            <a:pPr indent="-317500" lvl="1" marL="914400" rtl="0">
              <a:lnSpc>
                <a:spcPct val="200000"/>
              </a:lnSpc>
              <a:spcBef>
                <a:spcPts val="0"/>
              </a:spcBef>
              <a:spcAft>
                <a:spcPts val="0"/>
              </a:spcAft>
              <a:buClr>
                <a:srgbClr val="000000"/>
              </a:buClr>
              <a:buSzPts val="1400"/>
              <a:buAutoNum type="alphaLcPeriod"/>
            </a:pPr>
            <a:r>
              <a:rPr lang="en">
                <a:solidFill>
                  <a:srgbClr val="000000"/>
                </a:solidFill>
              </a:rPr>
              <a:t>Breadboard Prototype</a:t>
            </a:r>
            <a:endParaRPr>
              <a:solidFill>
                <a:srgbClr val="000000"/>
              </a:solidFill>
            </a:endParaRPr>
          </a:p>
          <a:p>
            <a:pPr indent="-342900" lvl="0" marL="457200" rtl="0">
              <a:lnSpc>
                <a:spcPct val="200000"/>
              </a:lnSpc>
              <a:spcBef>
                <a:spcPts val="0"/>
              </a:spcBef>
              <a:spcAft>
                <a:spcPts val="0"/>
              </a:spcAft>
              <a:buClr>
                <a:srgbClr val="000000"/>
              </a:buClr>
              <a:buSzPts val="1800"/>
              <a:buAutoNum type="arabicPeriod"/>
            </a:pPr>
            <a:r>
              <a:rPr lang="en">
                <a:solidFill>
                  <a:srgbClr val="000000"/>
                </a:solidFill>
              </a:rPr>
              <a:t>Have PCB printed out</a:t>
            </a:r>
            <a:endParaRPr>
              <a:solidFill>
                <a:srgbClr val="000000"/>
              </a:solidFill>
            </a:endParaRPr>
          </a:p>
          <a:p>
            <a:pPr indent="-342900" lvl="0" marL="457200" rtl="0">
              <a:lnSpc>
                <a:spcPct val="200000"/>
              </a:lnSpc>
              <a:spcBef>
                <a:spcPts val="0"/>
              </a:spcBef>
              <a:spcAft>
                <a:spcPts val="0"/>
              </a:spcAft>
              <a:buClr>
                <a:srgbClr val="000000"/>
              </a:buClr>
              <a:buSzPts val="1800"/>
              <a:buAutoNum type="arabicPeriod"/>
            </a:pPr>
            <a:r>
              <a:rPr lang="en">
                <a:solidFill>
                  <a:srgbClr val="000000"/>
                </a:solidFill>
              </a:rPr>
              <a:t>3D print out our Enclosure</a:t>
            </a:r>
            <a:endParaRPr>
              <a:solidFill>
                <a:srgbClr val="000000"/>
              </a:solidFill>
            </a:endParaRPr>
          </a:p>
          <a:p>
            <a:pPr indent="-342900" lvl="0" marL="457200" rtl="0">
              <a:lnSpc>
                <a:spcPct val="200000"/>
              </a:lnSpc>
              <a:spcBef>
                <a:spcPts val="0"/>
              </a:spcBef>
              <a:spcAft>
                <a:spcPts val="0"/>
              </a:spcAft>
              <a:buClr>
                <a:srgbClr val="000000"/>
              </a:buClr>
              <a:buSzPts val="1800"/>
              <a:buAutoNum type="arabicPeriod"/>
            </a:pPr>
            <a:r>
              <a:rPr lang="en">
                <a:solidFill>
                  <a:srgbClr val="000000"/>
                </a:solidFill>
              </a:rPr>
              <a:t>Assemble overall prototype using PCB and Enclosure</a:t>
            </a:r>
            <a:endParaRPr>
              <a:solidFill>
                <a:srgbClr val="000000"/>
              </a:solidFill>
            </a:endParaRPr>
          </a:p>
          <a:p>
            <a:pPr indent="-342900" lvl="0" marL="457200" rtl="0">
              <a:lnSpc>
                <a:spcPct val="200000"/>
              </a:lnSpc>
              <a:spcBef>
                <a:spcPts val="0"/>
              </a:spcBef>
              <a:spcAft>
                <a:spcPts val="0"/>
              </a:spcAft>
              <a:buClr>
                <a:srgbClr val="000000"/>
              </a:buClr>
              <a:buSzPts val="1800"/>
              <a:buAutoNum type="arabicPeriod"/>
            </a:pPr>
            <a:r>
              <a:rPr lang="en">
                <a:solidFill>
                  <a:srgbClr val="000000"/>
                </a:solidFill>
              </a:rPr>
              <a:t>Test and modify from there</a:t>
            </a:r>
            <a:endParaRPr>
              <a:solidFill>
                <a:srgbClr val="000000"/>
              </a:solidFill>
            </a:endParaRPr>
          </a:p>
        </p:txBody>
      </p:sp>
      <p:sp>
        <p:nvSpPr>
          <p:cNvPr id="258" name="Shape 25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90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Team Assessment</a:t>
            </a:r>
            <a:endParaRPr/>
          </a:p>
        </p:txBody>
      </p:sp>
      <p:sp>
        <p:nvSpPr>
          <p:cNvPr id="264" name="Shape 264"/>
          <p:cNvSpPr txBox="1"/>
          <p:nvPr/>
        </p:nvSpPr>
        <p:spPr>
          <a:xfrm>
            <a:off x="216550" y="2792800"/>
            <a:ext cx="8615700" cy="20280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65" name="Shape 265"/>
          <p:cNvSpPr txBox="1"/>
          <p:nvPr/>
        </p:nvSpPr>
        <p:spPr>
          <a:xfrm>
            <a:off x="637800" y="1168650"/>
            <a:ext cx="7868400" cy="3800400"/>
          </a:xfrm>
          <a:prstGeom prst="rect">
            <a:avLst/>
          </a:prstGeom>
          <a:noFill/>
          <a:ln>
            <a:noFill/>
          </a:ln>
        </p:spPr>
        <p:txBody>
          <a:bodyPr anchorCtr="0" anchor="t" bIns="91425" lIns="91425" rIns="91425" wrap="square" tIns="91425">
            <a:noAutofit/>
          </a:bodyPr>
          <a:lstStyle/>
          <a:p>
            <a:pPr indent="-342900" lvl="0" marL="457200" rtl="0">
              <a:spcBef>
                <a:spcPts val="0"/>
              </a:spcBef>
              <a:spcAft>
                <a:spcPts val="0"/>
              </a:spcAft>
              <a:buSzPts val="1800"/>
              <a:buFont typeface="Average"/>
              <a:buChar char="●"/>
            </a:pPr>
            <a:r>
              <a:rPr lang="en" sz="1800">
                <a:latin typeface="Average"/>
                <a:ea typeface="Average"/>
                <a:cs typeface="Average"/>
                <a:sym typeface="Average"/>
              </a:rPr>
              <a:t>Presentation Style</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Readability of Slides</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Clarity of Project Objectives and Deliverables</a:t>
            </a:r>
            <a:endParaRPr sz="1800">
              <a:latin typeface="Average"/>
              <a:ea typeface="Average"/>
              <a:cs typeface="Average"/>
              <a:sym typeface="Average"/>
            </a:endParaRPr>
          </a:p>
          <a:p>
            <a:pPr indent="0" lvl="0" marL="0" rtl="0">
              <a:spcBef>
                <a:spcPts val="0"/>
              </a:spcBef>
              <a:spcAft>
                <a:spcPts val="0"/>
              </a:spcAft>
              <a:buNone/>
            </a:pPr>
            <a:r>
              <a:t/>
            </a:r>
            <a:endParaRPr sz="1800">
              <a:latin typeface="Average"/>
              <a:ea typeface="Average"/>
              <a:cs typeface="Average"/>
              <a:sym typeface="Average"/>
            </a:endParaRPr>
          </a:p>
          <a:p>
            <a:pPr indent="0" lvl="0" marL="0" rtl="0">
              <a:spcBef>
                <a:spcPts val="0"/>
              </a:spcBef>
              <a:spcAft>
                <a:spcPts val="0"/>
              </a:spcAft>
              <a:buNone/>
            </a:pPr>
            <a:r>
              <a:t/>
            </a:r>
            <a:endParaRPr sz="1800">
              <a:latin typeface="Average"/>
              <a:ea typeface="Average"/>
              <a:cs typeface="Average"/>
              <a:sym typeface="Average"/>
            </a:endParaRPr>
          </a:p>
          <a:p>
            <a:pPr indent="0" lvl="0" marL="0" rtl="0">
              <a:spcBef>
                <a:spcPts val="0"/>
              </a:spcBef>
              <a:spcAft>
                <a:spcPts val="0"/>
              </a:spcAft>
              <a:buNone/>
            </a:pPr>
            <a:r>
              <a:t/>
            </a:r>
            <a:endParaRPr sz="1800">
              <a:latin typeface="Average"/>
              <a:ea typeface="Average"/>
              <a:cs typeface="Average"/>
              <a:sym typeface="Average"/>
            </a:endParaRPr>
          </a:p>
          <a:p>
            <a:pPr indent="0" lvl="0" marL="0" rtl="0">
              <a:spcBef>
                <a:spcPts val="0"/>
              </a:spcBef>
              <a:spcAft>
                <a:spcPts val="0"/>
              </a:spcAft>
              <a:buNone/>
            </a:pPr>
            <a:r>
              <a:t/>
            </a:r>
            <a:endParaRPr sz="1800">
              <a:latin typeface="Average"/>
              <a:ea typeface="Average"/>
              <a:cs typeface="Average"/>
              <a:sym typeface="Average"/>
            </a:endParaRPr>
          </a:p>
          <a:p>
            <a:pPr indent="0" lvl="0" marL="0" rtl="0">
              <a:spcBef>
                <a:spcPts val="0"/>
              </a:spcBef>
              <a:spcAft>
                <a:spcPts val="0"/>
              </a:spcAft>
              <a:buNone/>
            </a:pPr>
            <a:r>
              <a:t/>
            </a:r>
            <a:endParaRPr sz="1800">
              <a:latin typeface="Average"/>
              <a:ea typeface="Average"/>
              <a:cs typeface="Average"/>
              <a:sym typeface="Average"/>
            </a:endParaRPr>
          </a:p>
          <a:p>
            <a:pPr indent="-342900" lvl="0" marL="457200" rtl="0">
              <a:spcBef>
                <a:spcPts val="0"/>
              </a:spcBef>
              <a:spcAft>
                <a:spcPts val="0"/>
              </a:spcAft>
              <a:buSzPts val="1800"/>
              <a:buFont typeface="Average"/>
              <a:buChar char="●"/>
            </a:pPr>
            <a:r>
              <a:rPr lang="en" sz="1800">
                <a:latin typeface="Average"/>
                <a:ea typeface="Average"/>
                <a:cs typeface="Average"/>
                <a:sym typeface="Average"/>
              </a:rPr>
              <a:t>Clicker Scoring</a:t>
            </a:r>
            <a:endParaRPr sz="1800">
              <a:latin typeface="Average"/>
              <a:ea typeface="Average"/>
              <a:cs typeface="Average"/>
              <a:sym typeface="Average"/>
            </a:endParaRPr>
          </a:p>
          <a:p>
            <a:pPr indent="-342900" lvl="1" marL="914400" rtl="0">
              <a:spcBef>
                <a:spcPts val="0"/>
              </a:spcBef>
              <a:spcAft>
                <a:spcPts val="0"/>
              </a:spcAft>
              <a:buSzPts val="1800"/>
              <a:buFont typeface="Average"/>
              <a:buChar char="○"/>
            </a:pPr>
            <a:r>
              <a:rPr lang="en" sz="1800">
                <a:latin typeface="Average"/>
                <a:ea typeface="Average"/>
                <a:cs typeface="Average"/>
                <a:sym typeface="Average"/>
              </a:rPr>
              <a:t>A - “I get it” - Clear, Nice Job!</a:t>
            </a:r>
            <a:endParaRPr sz="1800">
              <a:latin typeface="Average"/>
              <a:ea typeface="Average"/>
              <a:cs typeface="Average"/>
              <a:sym typeface="Average"/>
            </a:endParaRPr>
          </a:p>
          <a:p>
            <a:pPr indent="-342900" lvl="1" marL="914400" rtl="0">
              <a:spcBef>
                <a:spcPts val="0"/>
              </a:spcBef>
              <a:spcAft>
                <a:spcPts val="0"/>
              </a:spcAft>
              <a:buSzPts val="1800"/>
              <a:buFont typeface="Average"/>
              <a:buChar char="○"/>
            </a:pPr>
            <a:r>
              <a:rPr lang="en" sz="1800">
                <a:latin typeface="Average"/>
                <a:ea typeface="Average"/>
                <a:cs typeface="Average"/>
                <a:sym typeface="Average"/>
              </a:rPr>
              <a:t>B - “I kind of get it” - Needs More Work</a:t>
            </a:r>
            <a:endParaRPr sz="1800">
              <a:latin typeface="Average"/>
              <a:ea typeface="Average"/>
              <a:cs typeface="Average"/>
              <a:sym typeface="Average"/>
            </a:endParaRPr>
          </a:p>
          <a:p>
            <a:pPr indent="-342900" lvl="1" marL="914400">
              <a:spcBef>
                <a:spcPts val="0"/>
              </a:spcBef>
              <a:spcAft>
                <a:spcPts val="0"/>
              </a:spcAft>
              <a:buSzPts val="1800"/>
              <a:buFont typeface="Average"/>
              <a:buChar char="○"/>
            </a:pPr>
            <a:r>
              <a:rPr lang="en" sz="1800">
                <a:latin typeface="Average"/>
                <a:ea typeface="Average"/>
                <a:cs typeface="Average"/>
                <a:sym typeface="Average"/>
              </a:rPr>
              <a:t>C - “I’m confused” - Needs Lots of Work</a:t>
            </a:r>
            <a:endParaRPr sz="1800">
              <a:latin typeface="Average"/>
              <a:ea typeface="Average"/>
              <a:cs typeface="Average"/>
              <a:sym typeface="Average"/>
            </a:endParaRPr>
          </a:p>
        </p:txBody>
      </p:sp>
      <p:sp>
        <p:nvSpPr>
          <p:cNvPr id="266" name="Shape 26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Who Is Capewell?</a:t>
            </a:r>
            <a:endParaRPr/>
          </a:p>
        </p:txBody>
      </p:sp>
      <p:sp>
        <p:nvSpPr>
          <p:cNvPr id="272" name="Shape 27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spcAft>
                <a:spcPts val="1600"/>
              </a:spcAft>
              <a:buNone/>
            </a:pPr>
            <a:r>
              <a:rPr lang="en">
                <a:solidFill>
                  <a:srgbClr val="000000"/>
                </a:solidFill>
              </a:rPr>
              <a:t>“Capewell Aerial Systems is a global leader in aerospace and life support.  We are a respected provider of engineered products for aerial delivery, life support and tactical gear for military, law enforcement and humanitarian agencies worldwide. Founded in 1881, Capewell has thrived by helping customers conceive, engineer, prototype, manufacture and field test products that must perform flawlessly in critical situations.”</a:t>
            </a:r>
            <a:endParaRPr>
              <a:solidFill>
                <a:srgbClr val="000000"/>
              </a:solidFill>
            </a:endParaRPr>
          </a:p>
        </p:txBody>
      </p:sp>
      <p:sp>
        <p:nvSpPr>
          <p:cNvPr id="273" name="Shape 27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Flyback Converter: Basics</a:t>
            </a:r>
            <a:endParaRPr/>
          </a:p>
        </p:txBody>
      </p:sp>
      <p:pic>
        <p:nvPicPr>
          <p:cNvPr id="279" name="Shape 279"/>
          <p:cNvPicPr preferRelativeResize="0"/>
          <p:nvPr/>
        </p:nvPicPr>
        <p:blipFill>
          <a:blip r:embed="rId3">
            <a:alphaModFix/>
          </a:blip>
          <a:stretch>
            <a:fillRect/>
          </a:stretch>
        </p:blipFill>
        <p:spPr>
          <a:xfrm>
            <a:off x="152400" y="1170000"/>
            <a:ext cx="4881850" cy="2963375"/>
          </a:xfrm>
          <a:prstGeom prst="rect">
            <a:avLst/>
          </a:prstGeom>
          <a:noFill/>
          <a:ln>
            <a:noFill/>
          </a:ln>
        </p:spPr>
      </p:pic>
      <p:pic>
        <p:nvPicPr>
          <p:cNvPr id="280" name="Shape 280"/>
          <p:cNvPicPr preferRelativeResize="0"/>
          <p:nvPr/>
        </p:nvPicPr>
        <p:blipFill>
          <a:blip r:embed="rId4">
            <a:alphaModFix/>
          </a:blip>
          <a:stretch>
            <a:fillRect/>
          </a:stretch>
        </p:blipFill>
        <p:spPr>
          <a:xfrm>
            <a:off x="5539125" y="1170000"/>
            <a:ext cx="3248025" cy="1493350"/>
          </a:xfrm>
          <a:prstGeom prst="rect">
            <a:avLst/>
          </a:prstGeom>
          <a:noFill/>
          <a:ln>
            <a:noFill/>
          </a:ln>
        </p:spPr>
      </p:pic>
      <p:sp>
        <p:nvSpPr>
          <p:cNvPr id="281" name="Shape 281"/>
          <p:cNvSpPr txBox="1"/>
          <p:nvPr/>
        </p:nvSpPr>
        <p:spPr>
          <a:xfrm>
            <a:off x="5522075" y="2777400"/>
            <a:ext cx="3443400" cy="23661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sz="1800">
                <a:latin typeface="Average"/>
                <a:ea typeface="Average"/>
                <a:cs typeface="Average"/>
                <a:sym typeface="Average"/>
              </a:rPr>
              <a:t>Uses inductor, capacitor, and switching device (transistor) to change DC voltage levels. Transformer provides electrical isolation.</a:t>
            </a:r>
            <a:endParaRPr sz="1800">
              <a:latin typeface="Average"/>
              <a:ea typeface="Average"/>
              <a:cs typeface="Average"/>
              <a:sym typeface="Average"/>
            </a:endParaRPr>
          </a:p>
        </p:txBody>
      </p:sp>
      <p:sp>
        <p:nvSpPr>
          <p:cNvPr id="282" name="Shape 28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Buck Converter: Basics</a:t>
            </a:r>
            <a:endParaRPr/>
          </a:p>
        </p:txBody>
      </p:sp>
      <p:pic>
        <p:nvPicPr>
          <p:cNvPr id="288" name="Shape 288"/>
          <p:cNvPicPr preferRelativeResize="0"/>
          <p:nvPr/>
        </p:nvPicPr>
        <p:blipFill>
          <a:blip r:embed="rId3">
            <a:alphaModFix/>
          </a:blip>
          <a:stretch>
            <a:fillRect/>
          </a:stretch>
        </p:blipFill>
        <p:spPr>
          <a:xfrm>
            <a:off x="152400" y="1170000"/>
            <a:ext cx="6102151" cy="2303225"/>
          </a:xfrm>
          <a:prstGeom prst="rect">
            <a:avLst/>
          </a:prstGeom>
          <a:noFill/>
          <a:ln>
            <a:noFill/>
          </a:ln>
        </p:spPr>
      </p:pic>
      <p:pic>
        <p:nvPicPr>
          <p:cNvPr id="289" name="Shape 289"/>
          <p:cNvPicPr preferRelativeResize="0"/>
          <p:nvPr/>
        </p:nvPicPr>
        <p:blipFill>
          <a:blip r:embed="rId4">
            <a:alphaModFix/>
          </a:blip>
          <a:stretch>
            <a:fillRect/>
          </a:stretch>
        </p:blipFill>
        <p:spPr>
          <a:xfrm>
            <a:off x="6888675" y="1170000"/>
            <a:ext cx="1720050" cy="1414975"/>
          </a:xfrm>
          <a:prstGeom prst="rect">
            <a:avLst/>
          </a:prstGeom>
          <a:noFill/>
          <a:ln>
            <a:noFill/>
          </a:ln>
        </p:spPr>
      </p:pic>
      <p:sp>
        <p:nvSpPr>
          <p:cNvPr id="290" name="Shape 290"/>
          <p:cNvSpPr txBox="1"/>
          <p:nvPr/>
        </p:nvSpPr>
        <p:spPr>
          <a:xfrm>
            <a:off x="6144000" y="1998300"/>
            <a:ext cx="3000000" cy="3000000"/>
          </a:xfrm>
          <a:prstGeom prst="rect">
            <a:avLst/>
          </a:prstGeom>
          <a:noFill/>
          <a:ln>
            <a:noFill/>
          </a:ln>
        </p:spPr>
        <p:txBody>
          <a:bodyPr anchorCtr="0" anchor="ctr" bIns="91425" lIns="91425" rIns="91425" wrap="square" tIns="91425">
            <a:noAutofit/>
          </a:bodyPr>
          <a:lstStyle/>
          <a:p>
            <a:pPr indent="0" lvl="0" marL="0" rtl="0">
              <a:spcBef>
                <a:spcPts val="0"/>
              </a:spcBef>
              <a:spcAft>
                <a:spcPts val="0"/>
              </a:spcAft>
              <a:buNone/>
            </a:pPr>
            <a:r>
              <a:rPr lang="en" sz="1800">
                <a:latin typeface="Average"/>
                <a:ea typeface="Average"/>
                <a:cs typeface="Average"/>
                <a:sym typeface="Average"/>
              </a:rPr>
              <a:t>Uses inductor, capacitor, and switching device (transistor) to change DC voltage levels. Output voltage must be lower than input.</a:t>
            </a:r>
            <a:endParaRPr sz="1800">
              <a:latin typeface="Average"/>
              <a:ea typeface="Average"/>
              <a:cs typeface="Average"/>
              <a:sym typeface="Average"/>
            </a:endParaRPr>
          </a:p>
        </p:txBody>
      </p:sp>
      <p:sp>
        <p:nvSpPr>
          <p:cNvPr id="291" name="Shape 29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0" y="21425"/>
            <a:ext cx="9144000" cy="9963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Prototype Budget </a:t>
            </a:r>
            <a:endParaRPr/>
          </a:p>
        </p:txBody>
      </p:sp>
      <p:graphicFrame>
        <p:nvGraphicFramePr>
          <p:cNvPr id="297" name="Shape 297"/>
          <p:cNvGraphicFramePr/>
          <p:nvPr/>
        </p:nvGraphicFramePr>
        <p:xfrm>
          <a:off x="1600200" y="1501500"/>
          <a:ext cx="3000000" cy="3000000"/>
        </p:xfrm>
        <a:graphic>
          <a:graphicData uri="http://schemas.openxmlformats.org/drawingml/2006/table">
            <a:tbl>
              <a:tblPr>
                <a:noFill/>
                <a:tableStyleId>{88230F15-B4CD-4853-8405-B6C44F9B3EB7}</a:tableStyleId>
              </a:tblPr>
              <a:tblGrid>
                <a:gridCol w="800100"/>
                <a:gridCol w="1381125"/>
                <a:gridCol w="2400300"/>
                <a:gridCol w="1362075"/>
              </a:tblGrid>
              <a:tr h="509925">
                <a:tc>
                  <a:txBody>
                    <a:bodyPr>
                      <a:noAutofit/>
                    </a:bodyPr>
                    <a:lstStyle/>
                    <a:p>
                      <a:pPr indent="0" lvl="0" marL="0" rtl="0">
                        <a:spcBef>
                          <a:spcPts val="0"/>
                        </a:spcBef>
                        <a:spcAft>
                          <a:spcPts val="0"/>
                        </a:spcAft>
                        <a:buNone/>
                      </a:pPr>
                      <a:r>
                        <a:rPr b="1" lang="en" sz="1200"/>
                        <a:t>Quantity</a:t>
                      </a:r>
                      <a:endParaRPr b="1" sz="1200"/>
                    </a:p>
                  </a:txBody>
                  <a:tcPr marT="63500" marB="63500" marR="63500" marL="63500"/>
                </a:tc>
                <a:tc>
                  <a:txBody>
                    <a:bodyPr>
                      <a:noAutofit/>
                    </a:bodyPr>
                    <a:lstStyle/>
                    <a:p>
                      <a:pPr indent="0" lvl="0" marL="0" rtl="0">
                        <a:spcBef>
                          <a:spcPts val="0"/>
                        </a:spcBef>
                        <a:spcAft>
                          <a:spcPts val="0"/>
                        </a:spcAft>
                        <a:buNone/>
                      </a:pPr>
                      <a:r>
                        <a:rPr b="1" lang="en" sz="1200"/>
                        <a:t>Item </a:t>
                      </a:r>
                      <a:endParaRPr b="1" sz="1200"/>
                    </a:p>
                  </a:txBody>
                  <a:tcPr marT="63500" marB="63500" marR="63500" marL="63500"/>
                </a:tc>
                <a:tc>
                  <a:txBody>
                    <a:bodyPr>
                      <a:noAutofit/>
                    </a:bodyPr>
                    <a:lstStyle/>
                    <a:p>
                      <a:pPr indent="0" lvl="0" marL="0" rtl="0">
                        <a:spcBef>
                          <a:spcPts val="0"/>
                        </a:spcBef>
                        <a:spcAft>
                          <a:spcPts val="0"/>
                        </a:spcAft>
                        <a:buNone/>
                      </a:pPr>
                      <a:r>
                        <a:rPr b="1" lang="en" sz="1200"/>
                        <a:t>Model Specifics</a:t>
                      </a:r>
                      <a:endParaRPr b="1" sz="1200"/>
                    </a:p>
                  </a:txBody>
                  <a:tcPr marT="63500" marB="63500" marR="63500" marL="63500"/>
                </a:tc>
                <a:tc>
                  <a:txBody>
                    <a:bodyPr>
                      <a:noAutofit/>
                    </a:bodyPr>
                    <a:lstStyle/>
                    <a:p>
                      <a:pPr indent="0" lvl="0" marL="0" rtl="0">
                        <a:spcBef>
                          <a:spcPts val="0"/>
                        </a:spcBef>
                        <a:spcAft>
                          <a:spcPts val="0"/>
                        </a:spcAft>
                        <a:buNone/>
                      </a:pPr>
                      <a:r>
                        <a:rPr b="1" lang="en" sz="1200"/>
                        <a:t>Cost</a:t>
                      </a:r>
                      <a:endParaRPr b="1" sz="1200"/>
                    </a:p>
                  </a:txBody>
                  <a:tcPr marT="63500" marB="63500" marR="63500" marL="63500"/>
                </a:tc>
              </a:tr>
              <a:tr h="295725">
                <a:tc>
                  <a:txBody>
                    <a:bodyPr>
                      <a:noAutofit/>
                    </a:bodyPr>
                    <a:lstStyle/>
                    <a:p>
                      <a:pPr indent="0" lvl="0" marL="0" rtl="0">
                        <a:spcBef>
                          <a:spcPts val="0"/>
                        </a:spcBef>
                        <a:spcAft>
                          <a:spcPts val="0"/>
                        </a:spcAft>
                        <a:buNone/>
                      </a:pPr>
                      <a:r>
                        <a:rPr lang="en" sz="1000"/>
                        <a:t>2</a:t>
                      </a:r>
                      <a:endParaRPr sz="1000"/>
                    </a:p>
                  </a:txBody>
                  <a:tcPr marT="63500" marB="63500" marR="63500" marL="63500"/>
                </a:tc>
                <a:tc>
                  <a:txBody>
                    <a:bodyPr>
                      <a:noAutofit/>
                    </a:bodyPr>
                    <a:lstStyle/>
                    <a:p>
                      <a:pPr indent="0" lvl="0" marL="0" rtl="0">
                        <a:spcBef>
                          <a:spcPts val="0"/>
                        </a:spcBef>
                        <a:spcAft>
                          <a:spcPts val="0"/>
                        </a:spcAft>
                        <a:buNone/>
                      </a:pPr>
                      <a:r>
                        <a:rPr lang="en" sz="1000"/>
                        <a:t>Development Boards</a:t>
                      </a:r>
                      <a:endParaRPr sz="1000"/>
                    </a:p>
                  </a:txBody>
                  <a:tcPr marT="63500" marB="63500" marR="63500" marL="63500"/>
                </a:tc>
                <a:tc>
                  <a:txBody>
                    <a:bodyPr>
                      <a:noAutofit/>
                    </a:bodyPr>
                    <a:lstStyle/>
                    <a:p>
                      <a:pPr indent="0" lvl="0" marL="0" rtl="0">
                        <a:spcBef>
                          <a:spcPts val="0"/>
                        </a:spcBef>
                        <a:spcAft>
                          <a:spcPts val="0"/>
                        </a:spcAft>
                        <a:buNone/>
                      </a:pPr>
                      <a:r>
                        <a:rPr lang="en" sz="1000"/>
                        <a:t>ATSAMD21G18A</a:t>
                      </a:r>
                      <a:endParaRPr sz="1000"/>
                    </a:p>
                  </a:txBody>
                  <a:tcPr marT="63500" marB="63500" marR="63500" marL="63500"/>
                </a:tc>
                <a:tc>
                  <a:txBody>
                    <a:bodyPr>
                      <a:noAutofit/>
                    </a:bodyPr>
                    <a:lstStyle/>
                    <a:p>
                      <a:pPr indent="0" lvl="0" marL="0" rtl="0">
                        <a:spcBef>
                          <a:spcPts val="0"/>
                        </a:spcBef>
                        <a:spcAft>
                          <a:spcPts val="0"/>
                        </a:spcAft>
                        <a:buNone/>
                      </a:pPr>
                      <a:r>
                        <a:rPr lang="en" sz="1000"/>
                        <a:t>$19.95 each</a:t>
                      </a:r>
                      <a:endParaRPr sz="1000"/>
                    </a:p>
                  </a:txBody>
                  <a:tcPr marT="63500" marB="63500" marR="63500" marL="63500"/>
                </a:tc>
              </a:tr>
              <a:tr h="295725">
                <a:tc>
                  <a:txBody>
                    <a:bodyPr>
                      <a:noAutofit/>
                    </a:bodyPr>
                    <a:lstStyle/>
                    <a:p>
                      <a:pPr indent="0" lvl="0" marL="0" rtl="0">
                        <a:spcBef>
                          <a:spcPts val="0"/>
                        </a:spcBef>
                        <a:spcAft>
                          <a:spcPts val="0"/>
                        </a:spcAft>
                        <a:buNone/>
                      </a:pPr>
                      <a:r>
                        <a:rPr lang="en" sz="1000"/>
                        <a:t>1</a:t>
                      </a:r>
                      <a:endParaRPr sz="1000"/>
                    </a:p>
                  </a:txBody>
                  <a:tcPr marT="63500" marB="63500" marR="63500" marL="63500"/>
                </a:tc>
                <a:tc>
                  <a:txBody>
                    <a:bodyPr>
                      <a:noAutofit/>
                    </a:bodyPr>
                    <a:lstStyle/>
                    <a:p>
                      <a:pPr indent="0" lvl="0" marL="0" rtl="0">
                        <a:spcBef>
                          <a:spcPts val="0"/>
                        </a:spcBef>
                        <a:spcAft>
                          <a:spcPts val="0"/>
                        </a:spcAft>
                        <a:buNone/>
                      </a:pPr>
                      <a:r>
                        <a:rPr lang="en" sz="1000"/>
                        <a:t>ATMEL Programmer</a:t>
                      </a:r>
                      <a:endParaRPr sz="1000"/>
                    </a:p>
                  </a:txBody>
                  <a:tcPr marT="63500" marB="63500" marR="63500" marL="63500"/>
                </a:tc>
                <a:tc>
                  <a:txBody>
                    <a:bodyPr>
                      <a:noAutofit/>
                    </a:bodyPr>
                    <a:lstStyle/>
                    <a:p>
                      <a:pPr indent="0" lvl="0" marL="0" rtl="0">
                        <a:spcBef>
                          <a:spcPts val="0"/>
                        </a:spcBef>
                        <a:spcAft>
                          <a:spcPts val="0"/>
                        </a:spcAft>
                        <a:buNone/>
                      </a:pPr>
                      <a:r>
                        <a:rPr lang="en" sz="1000"/>
                        <a:t>ATMEL-ICE</a:t>
                      </a:r>
                      <a:endParaRPr sz="1000"/>
                    </a:p>
                  </a:txBody>
                  <a:tcPr marT="63500" marB="63500" marR="63500" marL="63500"/>
                </a:tc>
                <a:tc>
                  <a:txBody>
                    <a:bodyPr>
                      <a:noAutofit/>
                    </a:bodyPr>
                    <a:lstStyle/>
                    <a:p>
                      <a:pPr indent="0" lvl="0" marL="0" rtl="0">
                        <a:spcBef>
                          <a:spcPts val="0"/>
                        </a:spcBef>
                        <a:spcAft>
                          <a:spcPts val="0"/>
                        </a:spcAft>
                        <a:buNone/>
                      </a:pPr>
                      <a:r>
                        <a:rPr lang="en" sz="1000"/>
                        <a:t>$94.67</a:t>
                      </a:r>
                      <a:endParaRPr sz="1000"/>
                    </a:p>
                  </a:txBody>
                  <a:tcPr marT="63500" marB="63500" marR="63500" marL="63500"/>
                </a:tc>
              </a:tr>
              <a:tr h="295725">
                <a:tc>
                  <a:txBody>
                    <a:bodyPr>
                      <a:noAutofit/>
                    </a:bodyPr>
                    <a:lstStyle/>
                    <a:p>
                      <a:pPr indent="0" lvl="0" marL="0" rtl="0">
                        <a:spcBef>
                          <a:spcPts val="0"/>
                        </a:spcBef>
                        <a:spcAft>
                          <a:spcPts val="0"/>
                        </a:spcAft>
                        <a:buNone/>
                      </a:pPr>
                      <a:r>
                        <a:rPr lang="en" sz="1000"/>
                        <a:t>1</a:t>
                      </a:r>
                      <a:endParaRPr sz="1000"/>
                    </a:p>
                  </a:txBody>
                  <a:tcPr marT="63500" marB="63500" marR="63500" marL="63500"/>
                </a:tc>
                <a:tc>
                  <a:txBody>
                    <a:bodyPr>
                      <a:noAutofit/>
                    </a:bodyPr>
                    <a:lstStyle/>
                    <a:p>
                      <a:pPr indent="0" lvl="0" marL="0" rtl="0">
                        <a:spcBef>
                          <a:spcPts val="0"/>
                        </a:spcBef>
                        <a:spcAft>
                          <a:spcPts val="0"/>
                        </a:spcAft>
                        <a:buNone/>
                      </a:pPr>
                      <a:r>
                        <a:rPr lang="en" sz="1000"/>
                        <a:t>Graphic LCD Display</a:t>
                      </a:r>
                      <a:endParaRPr sz="1000"/>
                    </a:p>
                  </a:txBody>
                  <a:tcPr marT="63500" marB="63500" marR="63500" marL="63500"/>
                </a:tc>
                <a:tc>
                  <a:txBody>
                    <a:bodyPr>
                      <a:noAutofit/>
                    </a:bodyPr>
                    <a:lstStyle/>
                    <a:p>
                      <a:pPr indent="0" lvl="0" marL="0" rtl="0">
                        <a:spcBef>
                          <a:spcPts val="0"/>
                        </a:spcBef>
                        <a:spcAft>
                          <a:spcPts val="0"/>
                        </a:spcAft>
                        <a:buNone/>
                      </a:pPr>
                      <a:r>
                        <a:rPr lang="en" sz="1000"/>
                        <a:t>CFAG12864S-YYH-VT</a:t>
                      </a:r>
                      <a:endParaRPr sz="1000"/>
                    </a:p>
                  </a:txBody>
                  <a:tcPr marT="63500" marB="63500" marR="63500" marL="63500"/>
                </a:tc>
                <a:tc>
                  <a:txBody>
                    <a:bodyPr>
                      <a:noAutofit/>
                    </a:bodyPr>
                    <a:lstStyle/>
                    <a:p>
                      <a:pPr indent="0" lvl="0" marL="0" rtl="0">
                        <a:spcBef>
                          <a:spcPts val="0"/>
                        </a:spcBef>
                        <a:spcAft>
                          <a:spcPts val="0"/>
                        </a:spcAft>
                        <a:buNone/>
                      </a:pPr>
                      <a:r>
                        <a:rPr lang="en" sz="1000"/>
                        <a:t>$17.00</a:t>
                      </a:r>
                      <a:endParaRPr sz="1000"/>
                    </a:p>
                  </a:txBody>
                  <a:tcPr marT="63500" marB="63500" marR="63500" marL="63500"/>
                </a:tc>
              </a:tr>
              <a:tr h="295725">
                <a:tc>
                  <a:txBody>
                    <a:bodyPr>
                      <a:noAutofit/>
                    </a:bodyPr>
                    <a:lstStyle/>
                    <a:p>
                      <a:pPr indent="0" lvl="0" marL="0" rtl="0">
                        <a:spcBef>
                          <a:spcPts val="0"/>
                        </a:spcBef>
                        <a:spcAft>
                          <a:spcPts val="0"/>
                        </a:spcAft>
                        <a:buNone/>
                      </a:pPr>
                      <a:r>
                        <a:rPr lang="en" sz="1000"/>
                        <a:t>3</a:t>
                      </a:r>
                      <a:endParaRPr sz="1000"/>
                    </a:p>
                  </a:txBody>
                  <a:tcPr marT="63500" marB="63500" marR="63500" marL="63500"/>
                </a:tc>
                <a:tc>
                  <a:txBody>
                    <a:bodyPr>
                      <a:noAutofit/>
                    </a:bodyPr>
                    <a:lstStyle/>
                    <a:p>
                      <a:pPr indent="0" lvl="0" marL="0" rtl="0">
                        <a:spcBef>
                          <a:spcPts val="0"/>
                        </a:spcBef>
                        <a:spcAft>
                          <a:spcPts val="0"/>
                        </a:spcAft>
                        <a:buNone/>
                      </a:pPr>
                      <a:r>
                        <a:rPr lang="en" sz="1000"/>
                        <a:t>Microcontroller Unit</a:t>
                      </a:r>
                      <a:endParaRPr sz="1000"/>
                    </a:p>
                  </a:txBody>
                  <a:tcPr marT="63500" marB="63500" marR="63500" marL="63500"/>
                </a:tc>
                <a:tc>
                  <a:txBody>
                    <a:bodyPr>
                      <a:noAutofit/>
                    </a:bodyPr>
                    <a:lstStyle/>
                    <a:p>
                      <a:pPr indent="0" lvl="0" marL="0" rtl="0">
                        <a:spcBef>
                          <a:spcPts val="0"/>
                        </a:spcBef>
                        <a:spcAft>
                          <a:spcPts val="0"/>
                        </a:spcAft>
                        <a:buNone/>
                      </a:pPr>
                      <a:r>
                        <a:rPr lang="en" sz="1000"/>
                        <a:t>ATSAMD21G18A</a:t>
                      </a:r>
                      <a:endParaRPr sz="1000"/>
                    </a:p>
                  </a:txBody>
                  <a:tcPr marT="63500" marB="63500" marR="63500" marL="63500"/>
                </a:tc>
                <a:tc>
                  <a:txBody>
                    <a:bodyPr>
                      <a:noAutofit/>
                    </a:bodyPr>
                    <a:lstStyle/>
                    <a:p>
                      <a:pPr indent="0" lvl="0" marL="0" rtl="0">
                        <a:spcBef>
                          <a:spcPts val="0"/>
                        </a:spcBef>
                        <a:spcAft>
                          <a:spcPts val="0"/>
                        </a:spcAft>
                        <a:buNone/>
                      </a:pPr>
                      <a:r>
                        <a:rPr lang="en" sz="1000"/>
                        <a:t>$5.28 each</a:t>
                      </a:r>
                      <a:endParaRPr sz="1000"/>
                    </a:p>
                  </a:txBody>
                  <a:tcPr marT="63500" marB="63500" marR="63500" marL="63500"/>
                </a:tc>
              </a:tr>
              <a:tr h="295725">
                <a:tc>
                  <a:txBody>
                    <a:bodyPr>
                      <a:noAutofit/>
                    </a:bodyPr>
                    <a:lstStyle/>
                    <a:p>
                      <a:pPr indent="0" lvl="0" marL="0" rtl="0">
                        <a:spcBef>
                          <a:spcPts val="0"/>
                        </a:spcBef>
                        <a:spcAft>
                          <a:spcPts val="0"/>
                        </a:spcAft>
                        <a:buNone/>
                      </a:pPr>
                      <a:r>
                        <a:rPr lang="en" sz="1000"/>
                        <a:t>2</a:t>
                      </a:r>
                      <a:endParaRPr sz="1000"/>
                    </a:p>
                  </a:txBody>
                  <a:tcPr marT="63500" marB="63500" marR="63500" marL="63500"/>
                </a:tc>
                <a:tc>
                  <a:txBody>
                    <a:bodyPr>
                      <a:noAutofit/>
                    </a:bodyPr>
                    <a:lstStyle/>
                    <a:p>
                      <a:pPr indent="0" lvl="0" marL="0" rtl="0">
                        <a:spcBef>
                          <a:spcPts val="0"/>
                        </a:spcBef>
                        <a:spcAft>
                          <a:spcPts val="0"/>
                        </a:spcAft>
                        <a:buNone/>
                      </a:pPr>
                      <a:r>
                        <a:rPr lang="en" sz="1000"/>
                        <a:t>Breadboards</a:t>
                      </a:r>
                      <a:endParaRPr sz="1000"/>
                    </a:p>
                  </a:txBody>
                  <a:tcPr marT="63500" marB="63500" marR="63500" marL="63500"/>
                </a:tc>
                <a:tc>
                  <a:txBody>
                    <a:bodyPr>
                      <a:noAutofit/>
                    </a:bodyPr>
                    <a:lstStyle/>
                    <a:p>
                      <a:pPr indent="0" lvl="0" marL="0" rtl="0">
                        <a:spcBef>
                          <a:spcPts val="0"/>
                        </a:spcBef>
                        <a:spcAft>
                          <a:spcPts val="0"/>
                        </a:spcAft>
                        <a:buNone/>
                      </a:pPr>
                      <a:r>
                        <a:rPr lang="en" sz="1000"/>
                        <a:t>PRT-12614</a:t>
                      </a:r>
                      <a:endParaRPr sz="1000"/>
                    </a:p>
                  </a:txBody>
                  <a:tcPr marT="63500" marB="63500" marR="63500" marL="63500"/>
                </a:tc>
                <a:tc>
                  <a:txBody>
                    <a:bodyPr>
                      <a:noAutofit/>
                    </a:bodyPr>
                    <a:lstStyle/>
                    <a:p>
                      <a:pPr indent="0" lvl="0" marL="0" rtl="0">
                        <a:spcBef>
                          <a:spcPts val="0"/>
                        </a:spcBef>
                        <a:spcAft>
                          <a:spcPts val="0"/>
                        </a:spcAft>
                        <a:buNone/>
                      </a:pPr>
                      <a:r>
                        <a:rPr lang="en" sz="1000"/>
                        <a:t>$19.95</a:t>
                      </a:r>
                      <a:endParaRPr sz="1000"/>
                    </a:p>
                  </a:txBody>
                  <a:tcPr marT="63500" marB="63500" marR="63500" marL="63500"/>
                </a:tc>
              </a:tr>
              <a:tr h="295725">
                <a:tc>
                  <a:txBody>
                    <a:bodyPr>
                      <a:noAutofit/>
                    </a:bodyPr>
                    <a:lstStyle/>
                    <a:p>
                      <a:pPr indent="0" lvl="0" marL="0" rtl="0">
                        <a:spcBef>
                          <a:spcPts val="0"/>
                        </a:spcBef>
                        <a:spcAft>
                          <a:spcPts val="0"/>
                        </a:spcAft>
                        <a:buNone/>
                      </a:pPr>
                      <a:r>
                        <a:rPr lang="en" sz="1000"/>
                        <a:t>10</a:t>
                      </a:r>
                      <a:endParaRPr sz="1000"/>
                    </a:p>
                  </a:txBody>
                  <a:tcPr marT="63500" marB="63500" marR="63500" marL="63500"/>
                </a:tc>
                <a:tc>
                  <a:txBody>
                    <a:bodyPr>
                      <a:noAutofit/>
                    </a:bodyPr>
                    <a:lstStyle/>
                    <a:p>
                      <a:pPr indent="0" lvl="0" marL="0" rtl="0">
                        <a:spcBef>
                          <a:spcPts val="0"/>
                        </a:spcBef>
                        <a:spcAft>
                          <a:spcPts val="0"/>
                        </a:spcAft>
                        <a:buNone/>
                      </a:pPr>
                      <a:r>
                        <a:rPr lang="en" sz="1000"/>
                        <a:t>Optocouplers</a:t>
                      </a:r>
                      <a:endParaRPr sz="1000"/>
                    </a:p>
                  </a:txBody>
                  <a:tcPr marT="63500" marB="63500" marR="63500" marL="63500"/>
                </a:tc>
                <a:tc>
                  <a:txBody>
                    <a:bodyPr>
                      <a:noAutofit/>
                    </a:bodyPr>
                    <a:lstStyle/>
                    <a:p>
                      <a:pPr indent="0" lvl="0" marL="0" rtl="0">
                        <a:spcBef>
                          <a:spcPts val="0"/>
                        </a:spcBef>
                        <a:spcAft>
                          <a:spcPts val="0"/>
                        </a:spcAft>
                        <a:buNone/>
                      </a:pPr>
                      <a:r>
                        <a:rPr lang="en" sz="1000"/>
                        <a:t>VOM617A-4T</a:t>
                      </a:r>
                      <a:endParaRPr sz="1000"/>
                    </a:p>
                  </a:txBody>
                  <a:tcPr marT="63500" marB="63500" marR="63500" marL="63500"/>
                </a:tc>
                <a:tc>
                  <a:txBody>
                    <a:bodyPr>
                      <a:noAutofit/>
                    </a:bodyPr>
                    <a:lstStyle/>
                    <a:p>
                      <a:pPr indent="0" lvl="0" marL="0" rtl="0">
                        <a:spcBef>
                          <a:spcPts val="0"/>
                        </a:spcBef>
                        <a:spcAft>
                          <a:spcPts val="0"/>
                        </a:spcAft>
                        <a:buNone/>
                      </a:pPr>
                      <a:r>
                        <a:rPr lang="en" sz="1000"/>
                        <a:t>$0.39 each</a:t>
                      </a:r>
                      <a:endParaRPr sz="1000"/>
                    </a:p>
                  </a:txBody>
                  <a:tcPr marT="63500" marB="63500" marR="63500" marL="63500"/>
                </a:tc>
              </a:tr>
              <a:tr h="295725">
                <a:tc>
                  <a:txBody>
                    <a:bodyPr>
                      <a:noAutofit/>
                    </a:bodyPr>
                    <a:lstStyle/>
                    <a:p>
                      <a:pPr indent="0" lvl="0" marL="0" rtl="0">
                        <a:spcBef>
                          <a:spcPts val="0"/>
                        </a:spcBef>
                        <a:spcAft>
                          <a:spcPts val="0"/>
                        </a:spcAft>
                        <a:buNone/>
                      </a:pPr>
                      <a:r>
                        <a:rPr lang="en" sz="1000"/>
                        <a:t>10</a:t>
                      </a:r>
                      <a:endParaRPr sz="1000"/>
                    </a:p>
                  </a:txBody>
                  <a:tcPr marT="63500" marB="63500" marR="63500" marL="63500"/>
                </a:tc>
                <a:tc>
                  <a:txBody>
                    <a:bodyPr>
                      <a:noAutofit/>
                    </a:bodyPr>
                    <a:lstStyle/>
                    <a:p>
                      <a:pPr indent="0" lvl="0" marL="0" rtl="0">
                        <a:spcBef>
                          <a:spcPts val="0"/>
                        </a:spcBef>
                        <a:spcAft>
                          <a:spcPts val="0"/>
                        </a:spcAft>
                        <a:buNone/>
                      </a:pPr>
                      <a:r>
                        <a:rPr lang="en" sz="1000"/>
                        <a:t>TRIACs</a:t>
                      </a:r>
                      <a:endParaRPr sz="1000"/>
                    </a:p>
                  </a:txBody>
                  <a:tcPr marT="63500" marB="63500" marR="63500" marL="63500"/>
                </a:tc>
                <a:tc>
                  <a:txBody>
                    <a:bodyPr>
                      <a:noAutofit/>
                    </a:bodyPr>
                    <a:lstStyle/>
                    <a:p>
                      <a:pPr indent="0" lvl="0" marL="0" rtl="0">
                        <a:spcBef>
                          <a:spcPts val="0"/>
                        </a:spcBef>
                        <a:spcAft>
                          <a:spcPts val="0"/>
                        </a:spcAft>
                        <a:buNone/>
                      </a:pPr>
                      <a:r>
                        <a:rPr lang="en" sz="1000"/>
                        <a:t>BT139-800E,127</a:t>
                      </a:r>
                      <a:endParaRPr sz="1000"/>
                    </a:p>
                  </a:txBody>
                  <a:tcPr marT="63500" marB="63500" marR="63500" marL="63500"/>
                </a:tc>
                <a:tc>
                  <a:txBody>
                    <a:bodyPr>
                      <a:noAutofit/>
                    </a:bodyPr>
                    <a:lstStyle/>
                    <a:p>
                      <a:pPr indent="0" lvl="0" marL="0" rtl="0">
                        <a:spcBef>
                          <a:spcPts val="0"/>
                        </a:spcBef>
                        <a:spcAft>
                          <a:spcPts val="0"/>
                        </a:spcAft>
                        <a:buNone/>
                      </a:pPr>
                      <a:r>
                        <a:rPr lang="en" sz="1000"/>
                        <a:t>$0.78 each</a:t>
                      </a:r>
                      <a:endParaRPr sz="1000"/>
                    </a:p>
                  </a:txBody>
                  <a:tcPr marT="63500" marB="63500" marR="63500" marL="63500"/>
                </a:tc>
              </a:tr>
              <a:tr h="295725">
                <a:tc>
                  <a:txBody>
                    <a:bodyPr>
                      <a:noAutofit/>
                    </a:bodyPr>
                    <a:lstStyle/>
                    <a:p>
                      <a:pPr indent="0" lvl="0" marL="0" rtl="0">
                        <a:spcBef>
                          <a:spcPts val="0"/>
                        </a:spcBef>
                        <a:spcAft>
                          <a:spcPts val="0"/>
                        </a:spcAft>
                        <a:buNone/>
                      </a:pPr>
                      <a:r>
                        <a:rPr lang="en" sz="1000"/>
                        <a:t>10</a:t>
                      </a:r>
                      <a:endParaRPr sz="1000"/>
                    </a:p>
                  </a:txBody>
                  <a:tcPr marT="63500" marB="63500" marR="63500" marL="63500"/>
                </a:tc>
                <a:tc>
                  <a:txBody>
                    <a:bodyPr>
                      <a:noAutofit/>
                    </a:bodyPr>
                    <a:lstStyle/>
                    <a:p>
                      <a:pPr indent="0" lvl="0" marL="0" rtl="0">
                        <a:spcBef>
                          <a:spcPts val="0"/>
                        </a:spcBef>
                        <a:spcAft>
                          <a:spcPts val="0"/>
                        </a:spcAft>
                        <a:buNone/>
                      </a:pPr>
                      <a:r>
                        <a:rPr lang="en" sz="1000"/>
                        <a:t>MOSFETS</a:t>
                      </a:r>
                      <a:endParaRPr sz="1000"/>
                    </a:p>
                  </a:txBody>
                  <a:tcPr marT="63500" marB="63500" marR="63500" marL="63500"/>
                </a:tc>
                <a:tc>
                  <a:txBody>
                    <a:bodyPr>
                      <a:noAutofit/>
                    </a:bodyPr>
                    <a:lstStyle/>
                    <a:p>
                      <a:pPr indent="0" lvl="0" marL="0" rtl="0">
                        <a:spcBef>
                          <a:spcPts val="0"/>
                        </a:spcBef>
                        <a:spcAft>
                          <a:spcPts val="0"/>
                        </a:spcAft>
                        <a:buNone/>
                      </a:pPr>
                      <a:r>
                        <a:rPr lang="en" sz="1000"/>
                        <a:t>2N7000</a:t>
                      </a:r>
                      <a:endParaRPr sz="1000"/>
                    </a:p>
                  </a:txBody>
                  <a:tcPr marT="63500" marB="63500" marR="63500" marL="63500"/>
                </a:tc>
                <a:tc>
                  <a:txBody>
                    <a:bodyPr>
                      <a:noAutofit/>
                    </a:bodyPr>
                    <a:lstStyle/>
                    <a:p>
                      <a:pPr indent="0" lvl="0" marL="0" rtl="0">
                        <a:spcBef>
                          <a:spcPts val="0"/>
                        </a:spcBef>
                        <a:spcAft>
                          <a:spcPts val="0"/>
                        </a:spcAft>
                        <a:buNone/>
                      </a:pPr>
                      <a:r>
                        <a:rPr lang="en" sz="1000"/>
                        <a:t>$0.24 each</a:t>
                      </a:r>
                      <a:endParaRPr sz="1000"/>
                    </a:p>
                  </a:txBody>
                  <a:tcPr marT="63500" marB="63500" marR="63500" marL="63500"/>
                </a:tc>
              </a:tr>
              <a:tr h="295725">
                <a:tc>
                  <a:txBody>
                    <a:bodyPr>
                      <a:noAutofit/>
                    </a:bodyPr>
                    <a:lstStyle/>
                    <a:p>
                      <a:pPr indent="0" lvl="0" marL="0" rtl="0">
                        <a:spcBef>
                          <a:spcPts val="0"/>
                        </a:spcBef>
                        <a:spcAft>
                          <a:spcPts val="0"/>
                        </a:spcAft>
                        <a:buNone/>
                      </a:pPr>
                      <a:r>
                        <a:rPr lang="en" sz="1000"/>
                        <a:t>1</a:t>
                      </a:r>
                      <a:endParaRPr sz="1000"/>
                    </a:p>
                  </a:txBody>
                  <a:tcPr marT="63500" marB="63500" marR="63500" marL="63500"/>
                </a:tc>
                <a:tc>
                  <a:txBody>
                    <a:bodyPr>
                      <a:noAutofit/>
                    </a:bodyPr>
                    <a:lstStyle/>
                    <a:p>
                      <a:pPr indent="0" lvl="0" marL="0" rtl="0">
                        <a:spcBef>
                          <a:spcPts val="0"/>
                        </a:spcBef>
                        <a:spcAft>
                          <a:spcPts val="0"/>
                        </a:spcAft>
                        <a:buNone/>
                      </a:pPr>
                      <a:r>
                        <a:rPr lang="en" sz="1000"/>
                        <a:t>AC/DC Converter</a:t>
                      </a:r>
                      <a:endParaRPr sz="1000"/>
                    </a:p>
                  </a:txBody>
                  <a:tcPr marT="63500" marB="63500" marR="63500" marL="63500"/>
                </a:tc>
                <a:tc>
                  <a:txBody>
                    <a:bodyPr>
                      <a:noAutofit/>
                    </a:bodyPr>
                    <a:lstStyle/>
                    <a:p>
                      <a:pPr indent="0" lvl="0" marL="0" rtl="0">
                        <a:spcBef>
                          <a:spcPts val="0"/>
                        </a:spcBef>
                        <a:spcAft>
                          <a:spcPts val="0"/>
                        </a:spcAft>
                        <a:buNone/>
                      </a:pPr>
                      <a:r>
                        <a:rPr lang="en" sz="1000"/>
                        <a:t>945-2246-ND</a:t>
                      </a:r>
                      <a:endParaRPr sz="1000"/>
                    </a:p>
                  </a:txBody>
                  <a:tcPr marT="63500" marB="63500" marR="63500" marL="63500"/>
                </a:tc>
                <a:tc>
                  <a:txBody>
                    <a:bodyPr>
                      <a:noAutofit/>
                    </a:bodyPr>
                    <a:lstStyle/>
                    <a:p>
                      <a:pPr indent="0" lvl="0" marL="0" rtl="0">
                        <a:spcBef>
                          <a:spcPts val="0"/>
                        </a:spcBef>
                        <a:spcAft>
                          <a:spcPts val="0"/>
                        </a:spcAft>
                        <a:buNone/>
                      </a:pPr>
                      <a:r>
                        <a:rPr lang="en" sz="1000"/>
                        <a:t>$15.45</a:t>
                      </a:r>
                      <a:endParaRPr sz="1000"/>
                    </a:p>
                  </a:txBody>
                  <a:tcPr marT="63500" marB="63500" marR="63500" marL="63500"/>
                </a:tc>
              </a:tr>
              <a:tr h="295725">
                <a:tc>
                  <a:txBody>
                    <a:bodyPr>
                      <a:noAutofit/>
                    </a:bodyPr>
                    <a:lstStyle/>
                    <a:p>
                      <a:pPr indent="0" lvl="0" marL="0" rtl="0">
                        <a:spcBef>
                          <a:spcPts val="0"/>
                        </a:spcBef>
                        <a:spcAft>
                          <a:spcPts val="0"/>
                        </a:spcAft>
                        <a:buNone/>
                      </a:pPr>
                      <a:r>
                        <a:t/>
                      </a:r>
                      <a:endParaRPr sz="1000"/>
                    </a:p>
                  </a:txBody>
                  <a:tcPr marT="63500" marB="63500" marR="63500" marL="63500"/>
                </a:tc>
                <a:tc>
                  <a:txBody>
                    <a:bodyPr>
                      <a:noAutofit/>
                    </a:bodyPr>
                    <a:lstStyle/>
                    <a:p>
                      <a:pPr indent="0" lvl="0" marL="0" rtl="0">
                        <a:spcBef>
                          <a:spcPts val="0"/>
                        </a:spcBef>
                        <a:spcAft>
                          <a:spcPts val="0"/>
                        </a:spcAft>
                        <a:buNone/>
                      </a:pPr>
                      <a:r>
                        <a:t/>
                      </a:r>
                      <a:endParaRPr sz="1000"/>
                    </a:p>
                  </a:txBody>
                  <a:tcPr marT="63500" marB="63500" marR="63500" marL="63500"/>
                </a:tc>
                <a:tc>
                  <a:txBody>
                    <a:bodyPr>
                      <a:noAutofit/>
                    </a:bodyPr>
                    <a:lstStyle/>
                    <a:p>
                      <a:pPr indent="0" lvl="0" marL="0" rtl="0">
                        <a:spcBef>
                          <a:spcPts val="0"/>
                        </a:spcBef>
                        <a:spcAft>
                          <a:spcPts val="0"/>
                        </a:spcAft>
                        <a:buNone/>
                      </a:pPr>
                      <a:r>
                        <a:t/>
                      </a:r>
                      <a:endParaRPr sz="1000"/>
                    </a:p>
                  </a:txBody>
                  <a:tcPr marT="63500" marB="63500" marR="63500" marL="63500"/>
                </a:tc>
                <a:tc>
                  <a:txBody>
                    <a:bodyPr>
                      <a:noAutofit/>
                    </a:bodyPr>
                    <a:lstStyle/>
                    <a:p>
                      <a:pPr indent="0" lvl="0" marL="0" rtl="0">
                        <a:spcBef>
                          <a:spcPts val="0"/>
                        </a:spcBef>
                        <a:spcAft>
                          <a:spcPts val="0"/>
                        </a:spcAft>
                        <a:buNone/>
                      </a:pPr>
                      <a:r>
                        <a:rPr b="1" lang="en" sz="1000"/>
                        <a:t>Total: $216.91</a:t>
                      </a:r>
                      <a:endParaRPr b="1" sz="1000"/>
                    </a:p>
                  </a:txBody>
                  <a:tcPr marT="63500" marB="63500" marR="63500" marL="63500"/>
                </a:tc>
              </a:tr>
            </a:tbl>
          </a:graphicData>
        </a:graphic>
      </p:graphicFrame>
      <p:sp>
        <p:nvSpPr>
          <p:cNvPr id="298" name="Shape 298"/>
          <p:cNvSpPr txBox="1"/>
          <p:nvPr/>
        </p:nvSpPr>
        <p:spPr>
          <a:xfrm>
            <a:off x="280850" y="848050"/>
            <a:ext cx="8680500" cy="996300"/>
          </a:xfrm>
          <a:prstGeom prst="rect">
            <a:avLst/>
          </a:prstGeom>
          <a:noFill/>
          <a:ln>
            <a:noFill/>
          </a:ln>
        </p:spPr>
        <p:txBody>
          <a:bodyPr anchorCtr="0" anchor="ctr" bIns="91425" lIns="91425" rIns="91425" wrap="square" tIns="91425">
            <a:noAutofit/>
          </a:bodyPr>
          <a:lstStyle/>
          <a:p>
            <a:pPr indent="0" lvl="0" marL="0" rtl="0">
              <a:lnSpc>
                <a:spcPct val="150000"/>
              </a:lnSpc>
              <a:spcBef>
                <a:spcPts val="0"/>
              </a:spcBef>
              <a:spcAft>
                <a:spcPts val="0"/>
              </a:spcAft>
              <a:buNone/>
            </a:pPr>
            <a:r>
              <a:rPr b="1" lang="en" sz="1200"/>
              <a:t>	</a:t>
            </a:r>
            <a:r>
              <a:rPr lang="en" sz="1200"/>
              <a:t>This is a list of the components we have ordered for our prototype. This is all taken out of our total budget of $1000.</a:t>
            </a:r>
            <a:endParaRPr sz="1200"/>
          </a:p>
        </p:txBody>
      </p:sp>
      <p:sp>
        <p:nvSpPr>
          <p:cNvPr id="299" name="Shape 299"/>
          <p:cNvSpPr txBox="1"/>
          <p:nvPr/>
        </p:nvSpPr>
        <p:spPr>
          <a:xfrm>
            <a:off x="8200800" y="4025875"/>
            <a:ext cx="4036200" cy="4710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300" name="Shape 30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Project Statement</a:t>
            </a:r>
            <a:endParaRPr/>
          </a:p>
        </p:txBody>
      </p:sp>
      <p:sp>
        <p:nvSpPr>
          <p:cNvPr id="75" name="Shape 75"/>
          <p:cNvSpPr txBox="1"/>
          <p:nvPr>
            <p:ph idx="1" type="body"/>
          </p:nvPr>
        </p:nvSpPr>
        <p:spPr>
          <a:xfrm>
            <a:off x="311700" y="1152475"/>
            <a:ext cx="6031200" cy="34164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Goal: Redesign C10/C11 Electromechanical Cycle Timer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Design must meet or exceed all specifications of current timer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Design must be completely solid-state</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Deliverables: Solid-State Timer Design &amp; Source Code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PCB Design/Schematic</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Enclosure CAD Files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Microcontroller Source Code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Working Prototype</a:t>
            </a:r>
            <a:endParaRPr>
              <a:solidFill>
                <a:srgbClr val="000000"/>
              </a:solidFill>
            </a:endParaRPr>
          </a:p>
        </p:txBody>
      </p:sp>
      <p:pic>
        <p:nvPicPr>
          <p:cNvPr id="76" name="Shape 76"/>
          <p:cNvPicPr preferRelativeResize="0"/>
          <p:nvPr/>
        </p:nvPicPr>
        <p:blipFill>
          <a:blip r:embed="rId3">
            <a:alphaModFix/>
          </a:blip>
          <a:stretch>
            <a:fillRect/>
          </a:stretch>
        </p:blipFill>
        <p:spPr>
          <a:xfrm>
            <a:off x="6257650" y="1846250"/>
            <a:ext cx="2857500" cy="2028825"/>
          </a:xfrm>
          <a:prstGeom prst="rect">
            <a:avLst/>
          </a:prstGeom>
          <a:noFill/>
          <a:ln>
            <a:noFill/>
          </a:ln>
        </p:spPr>
      </p:pic>
      <p:pic>
        <p:nvPicPr>
          <p:cNvPr id="77" name="Shape 77"/>
          <p:cNvPicPr preferRelativeResize="0"/>
          <p:nvPr/>
        </p:nvPicPr>
        <p:blipFill>
          <a:blip r:embed="rId4">
            <a:alphaModFix/>
          </a:blip>
          <a:stretch>
            <a:fillRect/>
          </a:stretch>
        </p:blipFill>
        <p:spPr>
          <a:xfrm>
            <a:off x="3659738" y="2568288"/>
            <a:ext cx="2067963" cy="1657412"/>
          </a:xfrm>
          <a:prstGeom prst="rect">
            <a:avLst/>
          </a:prstGeom>
          <a:noFill/>
          <a:ln>
            <a:noFill/>
          </a:ln>
        </p:spPr>
      </p:pic>
      <p:sp>
        <p:nvSpPr>
          <p:cNvPr id="78" name="Shape 7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9" name="Shape 79"/>
          <p:cNvSpPr txBox="1"/>
          <p:nvPr>
            <p:ph idx="1" type="body"/>
          </p:nvPr>
        </p:nvSpPr>
        <p:spPr>
          <a:xfrm>
            <a:off x="3248600" y="4345667"/>
            <a:ext cx="28575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b="1" lang="en">
                <a:solidFill>
                  <a:srgbClr val="000000"/>
                </a:solidFill>
              </a:rPr>
              <a:t>Solid-State Timer PCB</a:t>
            </a:r>
            <a:endParaRPr b="1">
              <a:solidFill>
                <a:srgbClr val="000000"/>
              </a:solidFill>
            </a:endParaRPr>
          </a:p>
        </p:txBody>
      </p:sp>
      <p:sp>
        <p:nvSpPr>
          <p:cNvPr id="80" name="Shape 80"/>
          <p:cNvSpPr txBox="1"/>
          <p:nvPr>
            <p:ph idx="1" type="body"/>
          </p:nvPr>
        </p:nvSpPr>
        <p:spPr>
          <a:xfrm>
            <a:off x="7784600" y="4065350"/>
            <a:ext cx="903000" cy="3840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400">
                <a:solidFill>
                  <a:srgbClr val="000000"/>
                </a:solidFill>
              </a:rPr>
              <a:t>Cams</a:t>
            </a:r>
            <a:endParaRPr sz="1400">
              <a:solidFill>
                <a:srgbClr val="000000"/>
              </a:solidFill>
            </a:endParaRPr>
          </a:p>
        </p:txBody>
      </p:sp>
      <p:sp>
        <p:nvSpPr>
          <p:cNvPr id="81" name="Shape 81"/>
          <p:cNvSpPr txBox="1"/>
          <p:nvPr>
            <p:ph idx="1" type="body"/>
          </p:nvPr>
        </p:nvSpPr>
        <p:spPr>
          <a:xfrm>
            <a:off x="6304650" y="3861275"/>
            <a:ext cx="903000" cy="3840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400">
                <a:solidFill>
                  <a:srgbClr val="000000"/>
                </a:solidFill>
              </a:rPr>
              <a:t>Motor</a:t>
            </a:r>
            <a:endParaRPr sz="1400">
              <a:solidFill>
                <a:srgbClr val="000000"/>
              </a:solidFill>
            </a:endParaRPr>
          </a:p>
        </p:txBody>
      </p:sp>
      <p:sp>
        <p:nvSpPr>
          <p:cNvPr id="82" name="Shape 82"/>
          <p:cNvSpPr txBox="1"/>
          <p:nvPr>
            <p:ph idx="1" type="body"/>
          </p:nvPr>
        </p:nvSpPr>
        <p:spPr>
          <a:xfrm>
            <a:off x="7883800" y="1152475"/>
            <a:ext cx="903000" cy="3840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sz="1400">
                <a:solidFill>
                  <a:srgbClr val="000000"/>
                </a:solidFill>
              </a:rPr>
              <a:t>Switches</a:t>
            </a:r>
            <a:endParaRPr sz="1400">
              <a:solidFill>
                <a:srgbClr val="000000"/>
              </a:solidFill>
            </a:endParaRPr>
          </a:p>
        </p:txBody>
      </p:sp>
      <p:cxnSp>
        <p:nvCxnSpPr>
          <p:cNvPr id="83" name="Shape 83"/>
          <p:cNvCxnSpPr>
            <a:stCxn id="82" idx="2"/>
          </p:cNvCxnSpPr>
          <p:nvPr/>
        </p:nvCxnSpPr>
        <p:spPr>
          <a:xfrm>
            <a:off x="8335300" y="1536475"/>
            <a:ext cx="95400" cy="481200"/>
          </a:xfrm>
          <a:prstGeom prst="straightConnector1">
            <a:avLst/>
          </a:prstGeom>
          <a:noFill/>
          <a:ln cap="flat" cmpd="sng" w="9525">
            <a:solidFill>
              <a:srgbClr val="FF0000"/>
            </a:solidFill>
            <a:prstDash val="solid"/>
            <a:round/>
            <a:headEnd len="lg" w="lg" type="none"/>
            <a:tailEnd len="lg" w="lg" type="triangle"/>
          </a:ln>
        </p:spPr>
      </p:cxnSp>
      <p:cxnSp>
        <p:nvCxnSpPr>
          <p:cNvPr id="84" name="Shape 84"/>
          <p:cNvCxnSpPr>
            <a:stCxn id="82" idx="2"/>
          </p:cNvCxnSpPr>
          <p:nvPr/>
        </p:nvCxnSpPr>
        <p:spPr>
          <a:xfrm flipH="1">
            <a:off x="8241400" y="1536475"/>
            <a:ext cx="93900" cy="490500"/>
          </a:xfrm>
          <a:prstGeom prst="straightConnector1">
            <a:avLst/>
          </a:prstGeom>
          <a:noFill/>
          <a:ln cap="flat" cmpd="sng" w="9525">
            <a:solidFill>
              <a:srgbClr val="FF0000"/>
            </a:solidFill>
            <a:prstDash val="solid"/>
            <a:round/>
            <a:headEnd len="lg" w="lg" type="none"/>
            <a:tailEnd len="lg" w="lg" type="triangle"/>
          </a:ln>
        </p:spPr>
      </p:cxnSp>
      <p:cxnSp>
        <p:nvCxnSpPr>
          <p:cNvPr id="85" name="Shape 85"/>
          <p:cNvCxnSpPr>
            <a:stCxn id="82" idx="2"/>
          </p:cNvCxnSpPr>
          <p:nvPr/>
        </p:nvCxnSpPr>
        <p:spPr>
          <a:xfrm flipH="1">
            <a:off x="8042500" y="1536475"/>
            <a:ext cx="292800" cy="471600"/>
          </a:xfrm>
          <a:prstGeom prst="straightConnector1">
            <a:avLst/>
          </a:prstGeom>
          <a:noFill/>
          <a:ln cap="flat" cmpd="sng" w="9525">
            <a:solidFill>
              <a:srgbClr val="FF0000"/>
            </a:solidFill>
            <a:prstDash val="solid"/>
            <a:round/>
            <a:headEnd len="lg" w="lg" type="none"/>
            <a:tailEnd len="lg" w="lg" type="triangle"/>
          </a:ln>
        </p:spPr>
      </p:cxnSp>
      <p:sp>
        <p:nvSpPr>
          <p:cNvPr id="86" name="Shape 86"/>
          <p:cNvSpPr txBox="1"/>
          <p:nvPr>
            <p:ph idx="1" type="body"/>
          </p:nvPr>
        </p:nvSpPr>
        <p:spPr>
          <a:xfrm>
            <a:off x="6257650" y="4346000"/>
            <a:ext cx="28575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b="1" lang="en">
                <a:solidFill>
                  <a:srgbClr val="000000"/>
                </a:solidFill>
              </a:rPr>
              <a:t>8-Cam C10 Cycle Timer</a:t>
            </a:r>
            <a:endParaRPr b="1">
              <a:solidFill>
                <a:srgbClr val="000000"/>
              </a:solidFill>
            </a:endParaRPr>
          </a:p>
        </p:txBody>
      </p:sp>
      <p:cxnSp>
        <p:nvCxnSpPr>
          <p:cNvPr id="87" name="Shape 87"/>
          <p:cNvCxnSpPr>
            <a:stCxn id="80" idx="0"/>
          </p:cNvCxnSpPr>
          <p:nvPr/>
        </p:nvCxnSpPr>
        <p:spPr>
          <a:xfrm flipH="1" rot="10800000">
            <a:off x="8236100" y="3476450"/>
            <a:ext cx="204300" cy="588900"/>
          </a:xfrm>
          <a:prstGeom prst="straightConnector1">
            <a:avLst/>
          </a:prstGeom>
          <a:noFill/>
          <a:ln cap="flat" cmpd="sng" w="28575">
            <a:solidFill>
              <a:srgbClr val="FF0000"/>
            </a:solidFill>
            <a:prstDash val="solid"/>
            <a:round/>
            <a:headEnd len="lg" w="lg" type="none"/>
            <a:tailEnd len="lg" w="lg" type="triangle"/>
          </a:ln>
        </p:spPr>
      </p:cxnSp>
      <p:cxnSp>
        <p:nvCxnSpPr>
          <p:cNvPr id="88" name="Shape 88"/>
          <p:cNvCxnSpPr>
            <a:stCxn id="80" idx="0"/>
          </p:cNvCxnSpPr>
          <p:nvPr/>
        </p:nvCxnSpPr>
        <p:spPr>
          <a:xfrm rot="10800000">
            <a:off x="8108900" y="3485750"/>
            <a:ext cx="127200" cy="579600"/>
          </a:xfrm>
          <a:prstGeom prst="straightConnector1">
            <a:avLst/>
          </a:prstGeom>
          <a:noFill/>
          <a:ln cap="flat" cmpd="sng" w="28575">
            <a:solidFill>
              <a:srgbClr val="FF0000"/>
            </a:solidFill>
            <a:prstDash val="solid"/>
            <a:round/>
            <a:headEnd len="lg" w="lg" type="none"/>
            <a:tailEnd len="lg" w="lg" type="triangle"/>
          </a:ln>
        </p:spPr>
      </p:cxnSp>
      <p:cxnSp>
        <p:nvCxnSpPr>
          <p:cNvPr id="89" name="Shape 89"/>
          <p:cNvCxnSpPr>
            <a:stCxn id="80" idx="0"/>
          </p:cNvCxnSpPr>
          <p:nvPr/>
        </p:nvCxnSpPr>
        <p:spPr>
          <a:xfrm rot="10800000">
            <a:off x="7578200" y="3438350"/>
            <a:ext cx="657900" cy="627000"/>
          </a:xfrm>
          <a:prstGeom prst="straightConnector1">
            <a:avLst/>
          </a:prstGeom>
          <a:noFill/>
          <a:ln cap="flat" cmpd="sng" w="28575">
            <a:solidFill>
              <a:srgbClr val="FF0000"/>
            </a:solidFill>
            <a:prstDash val="solid"/>
            <a:round/>
            <a:headEnd len="lg" w="lg" type="none"/>
            <a:tailEnd len="lg" w="lg" type="triangle"/>
          </a:ln>
        </p:spPr>
      </p:cxnSp>
      <p:cxnSp>
        <p:nvCxnSpPr>
          <p:cNvPr id="90" name="Shape 90"/>
          <p:cNvCxnSpPr>
            <a:stCxn id="81" idx="0"/>
          </p:cNvCxnSpPr>
          <p:nvPr/>
        </p:nvCxnSpPr>
        <p:spPr>
          <a:xfrm rot="10800000">
            <a:off x="6668550" y="3381575"/>
            <a:ext cx="87600" cy="479700"/>
          </a:xfrm>
          <a:prstGeom prst="straightConnector1">
            <a:avLst/>
          </a:prstGeom>
          <a:noFill/>
          <a:ln cap="flat" cmpd="sng" w="9525">
            <a:solidFill>
              <a:srgbClr val="FF0000"/>
            </a:solidFill>
            <a:prstDash val="solid"/>
            <a:round/>
            <a:headEnd len="lg" w="lg" type="none"/>
            <a:tailEnd len="lg" w="lg" type="triangle"/>
          </a:ln>
        </p:spPr>
      </p:cxnSp>
      <p:cxnSp>
        <p:nvCxnSpPr>
          <p:cNvPr id="91" name="Shape 91"/>
          <p:cNvCxnSpPr/>
          <p:nvPr/>
        </p:nvCxnSpPr>
        <p:spPr>
          <a:xfrm>
            <a:off x="6081275" y="2453350"/>
            <a:ext cx="0" cy="243450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Company Sponsor Requirements </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Power:</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Overall power usage below 3 Watts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Each relay can withstand a minimum load of 15 Amperes (Amps)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Timing:</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Control between 4-8 individual timers </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Each timer adjustable individually for a range of 60 - 120 seconds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Timers programmable in-house and by customer in the field</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Timer accurate to within 0.25 seconds</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Production:</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Cost of $40 for parts</a:t>
            </a:r>
            <a:r>
              <a:rPr lang="en">
                <a:solidFill>
                  <a:srgbClr val="000000"/>
                </a:solidFill>
              </a:rPr>
              <a:t>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Enclosure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Enclosure footprint must match that of current cycle timer (5-1/2” long x 3-1/4” tall x 3” deep)</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User Interface</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Easily trainable/intuitive interface, Factory Interface must allow for individual relay lockout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
        <p:nvSpPr>
          <p:cNvPr id="98" name="Shape 9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What Is a Solid State Timer?</a:t>
            </a:r>
            <a:endParaRPr/>
          </a:p>
        </p:txBody>
      </p:sp>
      <p:sp>
        <p:nvSpPr>
          <p:cNvPr id="104" name="Shape 10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spcAft>
                <a:spcPts val="0"/>
              </a:spcAft>
              <a:buNone/>
            </a:pPr>
            <a:r>
              <a:rPr i="1" lang="en">
                <a:solidFill>
                  <a:srgbClr val="000000"/>
                </a:solidFill>
              </a:rPr>
              <a:t>Solid - State:</a:t>
            </a:r>
            <a:r>
              <a:rPr lang="en">
                <a:solidFill>
                  <a:srgbClr val="000000"/>
                </a:solidFill>
              </a:rPr>
              <a:t> Circuits or Devices built entirely from solid materials, with electrons confined totally within the solid materials.</a:t>
            </a:r>
            <a:endParaRPr>
              <a:solidFill>
                <a:srgbClr val="000000"/>
              </a:solidFill>
            </a:endParaRPr>
          </a:p>
          <a:p>
            <a:pPr indent="0" lvl="0" marL="0">
              <a:spcBef>
                <a:spcPts val="1600"/>
              </a:spcBef>
              <a:spcAft>
                <a:spcPts val="0"/>
              </a:spcAft>
              <a:buNone/>
            </a:pPr>
            <a:r>
              <a:rPr lang="en">
                <a:solidFill>
                  <a:srgbClr val="000000"/>
                </a:solidFill>
              </a:rPr>
              <a:t>Design uses ARM Cortex M0+ Microcontroller (MCU) for control and Triodes for Alternating Current (TRIACs) in place of mechanical relays.</a:t>
            </a:r>
            <a:endParaRPr>
              <a:solidFill>
                <a:srgbClr val="000000"/>
              </a:solidFill>
            </a:endParaRPr>
          </a:p>
          <a:p>
            <a:pPr indent="0" lvl="0" marL="0">
              <a:spcBef>
                <a:spcPts val="1600"/>
              </a:spcBef>
              <a:spcAft>
                <a:spcPts val="1600"/>
              </a:spcAft>
              <a:buNone/>
            </a:pPr>
            <a:r>
              <a:rPr lang="en">
                <a:solidFill>
                  <a:srgbClr val="000000"/>
                </a:solidFill>
              </a:rPr>
              <a:t>Both units contain no moving parts, satisfying requirements for a solid-state device.</a:t>
            </a:r>
            <a:endParaRPr>
              <a:solidFill>
                <a:srgbClr val="000000"/>
              </a:solidFill>
            </a:endParaRPr>
          </a:p>
        </p:txBody>
      </p:sp>
      <p:sp>
        <p:nvSpPr>
          <p:cNvPr id="105" name="Shape 10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Our Solution: Solid-State Timer</a:t>
            </a:r>
            <a:endParaRPr/>
          </a:p>
        </p:txBody>
      </p:sp>
      <p:sp>
        <p:nvSpPr>
          <p:cNvPr id="111" name="Shape 111"/>
          <p:cNvSpPr txBox="1"/>
          <p:nvPr>
            <p:ph idx="1" type="body"/>
          </p:nvPr>
        </p:nvSpPr>
        <p:spPr>
          <a:xfrm>
            <a:off x="1226575" y="4289550"/>
            <a:ext cx="2136300" cy="483600"/>
          </a:xfrm>
          <a:prstGeom prst="rect">
            <a:avLst/>
          </a:prstGeom>
        </p:spPr>
        <p:txBody>
          <a:bodyPr anchorCtr="0" anchor="t" bIns="91425" lIns="91425" rIns="91425" wrap="square" tIns="91425">
            <a:noAutofit/>
          </a:bodyPr>
          <a:lstStyle/>
          <a:p>
            <a:pPr indent="0" lvl="0" marL="0" rtl="0" algn="ctr">
              <a:spcBef>
                <a:spcPts val="0"/>
              </a:spcBef>
              <a:spcAft>
                <a:spcPts val="1600"/>
              </a:spcAft>
              <a:buNone/>
            </a:pPr>
            <a:r>
              <a:rPr lang="en">
                <a:solidFill>
                  <a:srgbClr val="000000"/>
                </a:solidFill>
              </a:rPr>
              <a:t>Work Breakdown</a:t>
            </a:r>
            <a:endParaRPr>
              <a:solidFill>
                <a:srgbClr val="000000"/>
              </a:solidFill>
            </a:endParaRPr>
          </a:p>
        </p:txBody>
      </p:sp>
      <p:pic>
        <p:nvPicPr>
          <p:cNvPr id="112" name="Shape 112"/>
          <p:cNvPicPr preferRelativeResize="0"/>
          <p:nvPr/>
        </p:nvPicPr>
        <p:blipFill>
          <a:blip r:embed="rId3">
            <a:alphaModFix/>
          </a:blip>
          <a:stretch>
            <a:fillRect/>
          </a:stretch>
        </p:blipFill>
        <p:spPr>
          <a:xfrm>
            <a:off x="172675" y="1704975"/>
            <a:ext cx="4412750" cy="2434500"/>
          </a:xfrm>
          <a:prstGeom prst="rect">
            <a:avLst/>
          </a:prstGeom>
          <a:noFill/>
          <a:ln>
            <a:noFill/>
          </a:ln>
        </p:spPr>
      </p:pic>
      <p:pic>
        <p:nvPicPr>
          <p:cNvPr descr="Timer Block Diagram.png" id="113" name="Shape 113"/>
          <p:cNvPicPr preferRelativeResize="0"/>
          <p:nvPr/>
        </p:nvPicPr>
        <p:blipFill>
          <a:blip r:embed="rId4">
            <a:alphaModFix/>
          </a:blip>
          <a:stretch>
            <a:fillRect/>
          </a:stretch>
        </p:blipFill>
        <p:spPr>
          <a:xfrm>
            <a:off x="4915450" y="1332200"/>
            <a:ext cx="4184726" cy="3490150"/>
          </a:xfrm>
          <a:prstGeom prst="rect">
            <a:avLst/>
          </a:prstGeom>
          <a:noFill/>
          <a:ln>
            <a:noFill/>
          </a:ln>
        </p:spPr>
      </p:pic>
      <p:sp>
        <p:nvSpPr>
          <p:cNvPr id="114" name="Shape 1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Microcontroller: Operation</a:t>
            </a:r>
            <a:endParaRPr/>
          </a:p>
        </p:txBody>
      </p:sp>
      <p:sp>
        <p:nvSpPr>
          <p:cNvPr id="120" name="Shape 120"/>
          <p:cNvSpPr txBox="1"/>
          <p:nvPr>
            <p:ph idx="1" type="body"/>
          </p:nvPr>
        </p:nvSpPr>
        <p:spPr>
          <a:xfrm>
            <a:off x="311700" y="1090950"/>
            <a:ext cx="5388900" cy="34164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000000"/>
              </a:buClr>
              <a:buSzPts val="1800"/>
              <a:buChar char="●"/>
            </a:pPr>
            <a:r>
              <a:rPr lang="en">
                <a:solidFill>
                  <a:srgbClr val="000000"/>
                </a:solidFill>
              </a:rPr>
              <a:t>Firmware constructed from 3-state State Machine</a:t>
            </a:r>
            <a:endParaRPr>
              <a:solidFill>
                <a:srgbClr val="000000"/>
              </a:solidFill>
            </a:endParaRPr>
          </a:p>
          <a:p>
            <a:pPr indent="-317500" lvl="1" marL="914400" rtl="0">
              <a:lnSpc>
                <a:spcPct val="150000"/>
              </a:lnSpc>
              <a:spcBef>
                <a:spcPts val="0"/>
              </a:spcBef>
              <a:spcAft>
                <a:spcPts val="0"/>
              </a:spcAft>
              <a:buClr>
                <a:srgbClr val="000000"/>
              </a:buClr>
              <a:buSzPts val="1400"/>
              <a:buChar char="○"/>
            </a:pPr>
            <a:r>
              <a:rPr lang="en">
                <a:solidFill>
                  <a:srgbClr val="000000"/>
                </a:solidFill>
              </a:rPr>
              <a:t>Idle State: “Pauses” the cycle</a:t>
            </a:r>
            <a:endParaRPr>
              <a:solidFill>
                <a:srgbClr val="000000"/>
              </a:solidFill>
            </a:endParaRPr>
          </a:p>
          <a:p>
            <a:pPr indent="-317500" lvl="1" marL="914400" rtl="0">
              <a:lnSpc>
                <a:spcPct val="150000"/>
              </a:lnSpc>
              <a:spcBef>
                <a:spcPts val="0"/>
              </a:spcBef>
              <a:spcAft>
                <a:spcPts val="0"/>
              </a:spcAft>
              <a:buClr>
                <a:srgbClr val="000000"/>
              </a:buClr>
              <a:buSzPts val="1400"/>
              <a:buChar char="○"/>
            </a:pPr>
            <a:r>
              <a:rPr lang="en">
                <a:solidFill>
                  <a:srgbClr val="000000"/>
                </a:solidFill>
              </a:rPr>
              <a:t>Cycle State: Runs the cycle, turns on/off relays</a:t>
            </a:r>
            <a:endParaRPr>
              <a:solidFill>
                <a:srgbClr val="000000"/>
              </a:solidFill>
            </a:endParaRPr>
          </a:p>
          <a:p>
            <a:pPr indent="-317500" lvl="1" marL="914400" rtl="0">
              <a:lnSpc>
                <a:spcPct val="150000"/>
              </a:lnSpc>
              <a:spcBef>
                <a:spcPts val="0"/>
              </a:spcBef>
              <a:spcAft>
                <a:spcPts val="0"/>
              </a:spcAft>
              <a:buClr>
                <a:srgbClr val="000000"/>
              </a:buClr>
              <a:buSzPts val="1400"/>
              <a:buChar char="○"/>
            </a:pPr>
            <a:r>
              <a:rPr lang="en">
                <a:solidFill>
                  <a:srgbClr val="000000"/>
                </a:solidFill>
              </a:rPr>
              <a:t>Reset State: Resets cycle, prepares for new run</a:t>
            </a:r>
            <a:endParaRPr>
              <a:solidFill>
                <a:srgbClr val="000000"/>
              </a:solidFill>
            </a:endParaRPr>
          </a:p>
        </p:txBody>
      </p:sp>
      <p:pic>
        <p:nvPicPr>
          <p:cNvPr descr="Untitled Diagram.png" id="121" name="Shape 121"/>
          <p:cNvPicPr preferRelativeResize="0"/>
          <p:nvPr/>
        </p:nvPicPr>
        <p:blipFill>
          <a:blip r:embed="rId3">
            <a:alphaModFix/>
          </a:blip>
          <a:stretch>
            <a:fillRect/>
          </a:stretch>
        </p:blipFill>
        <p:spPr>
          <a:xfrm>
            <a:off x="4647825" y="1793850"/>
            <a:ext cx="4496175" cy="2936450"/>
          </a:xfrm>
          <a:prstGeom prst="rect">
            <a:avLst/>
          </a:prstGeom>
          <a:noFill/>
          <a:ln>
            <a:noFill/>
          </a:ln>
        </p:spPr>
      </p:pic>
      <p:sp>
        <p:nvSpPr>
          <p:cNvPr id="122" name="Shape 122"/>
          <p:cNvSpPr txBox="1"/>
          <p:nvPr/>
        </p:nvSpPr>
        <p:spPr>
          <a:xfrm>
            <a:off x="5629125" y="4686450"/>
            <a:ext cx="2040000" cy="5994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latin typeface="Average"/>
                <a:ea typeface="Average"/>
                <a:cs typeface="Average"/>
                <a:sym typeface="Average"/>
              </a:rPr>
              <a:t>State Machine Diagram</a:t>
            </a:r>
            <a:endParaRPr>
              <a:latin typeface="Average"/>
              <a:ea typeface="Average"/>
              <a:cs typeface="Average"/>
              <a:sym typeface="Average"/>
            </a:endParaRPr>
          </a:p>
        </p:txBody>
      </p:sp>
      <p:pic>
        <p:nvPicPr>
          <p:cNvPr id="123" name="Shape 123"/>
          <p:cNvPicPr preferRelativeResize="0"/>
          <p:nvPr/>
        </p:nvPicPr>
        <p:blipFill rotWithShape="1">
          <a:blip r:embed="rId4">
            <a:alphaModFix/>
          </a:blip>
          <a:srcRect b="0" l="38600" r="24047" t="34602"/>
          <a:stretch/>
        </p:blipFill>
        <p:spPr>
          <a:xfrm rot="5400000">
            <a:off x="1367350" y="1489775"/>
            <a:ext cx="2087500" cy="4198800"/>
          </a:xfrm>
          <a:prstGeom prst="rect">
            <a:avLst/>
          </a:prstGeom>
          <a:noFill/>
          <a:ln>
            <a:noFill/>
          </a:ln>
        </p:spPr>
      </p:pic>
      <p:sp>
        <p:nvSpPr>
          <p:cNvPr id="124" name="Shape 124"/>
          <p:cNvSpPr txBox="1"/>
          <p:nvPr/>
        </p:nvSpPr>
        <p:spPr>
          <a:xfrm>
            <a:off x="1391100" y="4686450"/>
            <a:ext cx="2040000" cy="599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
                <a:latin typeface="Average"/>
                <a:ea typeface="Average"/>
                <a:cs typeface="Average"/>
                <a:sym typeface="Average"/>
              </a:rPr>
              <a:t>Current Prototype</a:t>
            </a:r>
            <a:endParaRPr>
              <a:latin typeface="Average"/>
              <a:ea typeface="Average"/>
              <a:cs typeface="Average"/>
              <a:sym typeface="Average"/>
            </a:endParaRPr>
          </a:p>
        </p:txBody>
      </p:sp>
      <p:sp>
        <p:nvSpPr>
          <p:cNvPr id="125" name="Shape 12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   Microcontroller: Schematic</a:t>
            </a:r>
            <a:endParaRPr/>
          </a:p>
        </p:txBody>
      </p:sp>
      <p:pic>
        <p:nvPicPr>
          <p:cNvPr descr="SAMD21G18A_Support_Circuitry_RevA.png" id="131" name="Shape 131"/>
          <p:cNvPicPr preferRelativeResize="0"/>
          <p:nvPr/>
        </p:nvPicPr>
        <p:blipFill rotWithShape="1">
          <a:blip r:embed="rId3">
            <a:alphaModFix/>
          </a:blip>
          <a:srcRect b="9835" l="1710" r="37421" t="34596"/>
          <a:stretch/>
        </p:blipFill>
        <p:spPr>
          <a:xfrm>
            <a:off x="223025" y="1118100"/>
            <a:ext cx="5682824" cy="3871699"/>
          </a:xfrm>
          <a:prstGeom prst="rect">
            <a:avLst/>
          </a:prstGeom>
          <a:noFill/>
          <a:ln>
            <a:noFill/>
          </a:ln>
        </p:spPr>
      </p:pic>
      <p:pic>
        <p:nvPicPr>
          <p:cNvPr descr="SAMD21G18A_Support_Circuitry_RevA.png" id="132" name="Shape 132"/>
          <p:cNvPicPr preferRelativeResize="0"/>
          <p:nvPr/>
        </p:nvPicPr>
        <p:blipFill rotWithShape="1">
          <a:blip r:embed="rId3">
            <a:alphaModFix/>
          </a:blip>
          <a:srcRect b="76552" l="2664" r="60174" t="2393"/>
          <a:stretch/>
        </p:blipFill>
        <p:spPr>
          <a:xfrm>
            <a:off x="5905850" y="1263838"/>
            <a:ext cx="3032525" cy="1282162"/>
          </a:xfrm>
          <a:prstGeom prst="rect">
            <a:avLst/>
          </a:prstGeom>
          <a:noFill/>
          <a:ln>
            <a:noFill/>
          </a:ln>
        </p:spPr>
      </p:pic>
      <p:pic>
        <p:nvPicPr>
          <p:cNvPr descr="SAMD21G18A_Support_Circuitry_RevA.png" id="133" name="Shape 133"/>
          <p:cNvPicPr preferRelativeResize="0"/>
          <p:nvPr/>
        </p:nvPicPr>
        <p:blipFill rotWithShape="1">
          <a:blip r:embed="rId3">
            <a:alphaModFix/>
          </a:blip>
          <a:srcRect b="79505" l="41250" r="23013" t="1622"/>
          <a:stretch/>
        </p:blipFill>
        <p:spPr>
          <a:xfrm>
            <a:off x="5522075" y="3865750"/>
            <a:ext cx="3336451" cy="1314851"/>
          </a:xfrm>
          <a:prstGeom prst="rect">
            <a:avLst/>
          </a:prstGeom>
          <a:noFill/>
          <a:ln>
            <a:noFill/>
          </a:ln>
        </p:spPr>
      </p:pic>
      <p:sp>
        <p:nvSpPr>
          <p:cNvPr id="134" name="Shape 134"/>
          <p:cNvSpPr txBox="1"/>
          <p:nvPr/>
        </p:nvSpPr>
        <p:spPr>
          <a:xfrm>
            <a:off x="6003800" y="3544600"/>
            <a:ext cx="1802100" cy="5994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latin typeface="Average"/>
                <a:ea typeface="Average"/>
                <a:cs typeface="Average"/>
                <a:sym typeface="Average"/>
              </a:rPr>
              <a:t>Relay Controller (x8)</a:t>
            </a:r>
            <a:endParaRPr>
              <a:latin typeface="Average"/>
              <a:ea typeface="Average"/>
              <a:cs typeface="Average"/>
              <a:sym typeface="Average"/>
            </a:endParaRPr>
          </a:p>
        </p:txBody>
      </p:sp>
      <p:sp>
        <p:nvSpPr>
          <p:cNvPr id="135" name="Shape 135"/>
          <p:cNvSpPr txBox="1"/>
          <p:nvPr/>
        </p:nvSpPr>
        <p:spPr>
          <a:xfrm>
            <a:off x="6441650" y="2343425"/>
            <a:ext cx="1802100" cy="599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
                <a:latin typeface="Average"/>
                <a:ea typeface="Average"/>
                <a:cs typeface="Average"/>
                <a:sym typeface="Average"/>
              </a:rPr>
              <a:t>USB Connector</a:t>
            </a:r>
            <a:endParaRPr>
              <a:latin typeface="Average"/>
              <a:ea typeface="Average"/>
              <a:cs typeface="Average"/>
              <a:sym typeface="Average"/>
            </a:endParaRPr>
          </a:p>
        </p:txBody>
      </p:sp>
      <p:sp>
        <p:nvSpPr>
          <p:cNvPr id="136" name="Shape 136"/>
          <p:cNvSpPr txBox="1"/>
          <p:nvPr/>
        </p:nvSpPr>
        <p:spPr>
          <a:xfrm>
            <a:off x="2775900" y="4581200"/>
            <a:ext cx="1802100" cy="5994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
                <a:latin typeface="Average"/>
                <a:ea typeface="Average"/>
                <a:cs typeface="Average"/>
                <a:sym typeface="Average"/>
              </a:rPr>
              <a:t>Microcontroller</a:t>
            </a:r>
            <a:endParaRPr>
              <a:latin typeface="Average"/>
              <a:ea typeface="Average"/>
              <a:cs typeface="Average"/>
              <a:sym typeface="Average"/>
            </a:endParaRPr>
          </a:p>
        </p:txBody>
      </p:sp>
      <p:sp>
        <p:nvSpPr>
          <p:cNvPr id="137" name="Shape 1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0" y="0"/>
            <a:ext cx="9144000" cy="1017600"/>
          </a:xfrm>
          <a:prstGeom prst="rect">
            <a:avLst/>
          </a:prstGeom>
          <a:solidFill>
            <a:srgbClr val="0B5394"/>
          </a:solidFill>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   Solid-State Relays: TRIACs</a:t>
            </a:r>
            <a:endParaRPr/>
          </a:p>
        </p:txBody>
      </p:sp>
      <p:sp>
        <p:nvSpPr>
          <p:cNvPr id="143" name="Shape 143"/>
          <p:cNvSpPr txBox="1"/>
          <p:nvPr>
            <p:ph idx="1" type="body"/>
          </p:nvPr>
        </p:nvSpPr>
        <p:spPr>
          <a:xfrm>
            <a:off x="311700" y="1090950"/>
            <a:ext cx="6031200" cy="34164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000000"/>
              </a:buClr>
              <a:buSzPts val="1800"/>
              <a:buChar char="●"/>
            </a:pPr>
            <a:r>
              <a:rPr b="1" lang="en">
                <a:solidFill>
                  <a:srgbClr val="000000"/>
                </a:solidFill>
              </a:rPr>
              <a:t>TRIACs</a:t>
            </a:r>
            <a:r>
              <a:rPr lang="en">
                <a:solidFill>
                  <a:srgbClr val="000000"/>
                </a:solidFill>
              </a:rPr>
              <a:t>: Semiconductor devices that can conduct current in both the positive and negative direction. </a:t>
            </a:r>
            <a:endParaRPr>
              <a:solidFill>
                <a:srgbClr val="000000"/>
              </a:solidFill>
            </a:endParaRPr>
          </a:p>
          <a:p>
            <a:pPr indent="-342900" lvl="0" marL="457200">
              <a:lnSpc>
                <a:spcPct val="150000"/>
              </a:lnSpc>
              <a:spcBef>
                <a:spcPts val="0"/>
              </a:spcBef>
              <a:spcAft>
                <a:spcPts val="0"/>
              </a:spcAft>
              <a:buClr>
                <a:srgbClr val="000000"/>
              </a:buClr>
              <a:buSzPts val="1800"/>
              <a:buChar char="●"/>
            </a:pPr>
            <a:r>
              <a:rPr b="1" lang="en">
                <a:solidFill>
                  <a:srgbClr val="000000"/>
                </a:solidFill>
              </a:rPr>
              <a:t>Optoisolators: </a:t>
            </a:r>
            <a:r>
              <a:rPr lang="en">
                <a:solidFill>
                  <a:srgbClr val="000000"/>
                </a:solidFill>
              </a:rPr>
              <a:t>Components that isolate electrical circuits by transferring logical signals using light. </a:t>
            </a:r>
            <a:endParaRPr>
              <a:solidFill>
                <a:srgbClr val="000000"/>
              </a:solidFill>
            </a:endParaRPr>
          </a:p>
        </p:txBody>
      </p:sp>
      <p:pic>
        <p:nvPicPr>
          <p:cNvPr descr="220px-Triac.svg.png" id="144" name="Shape 144"/>
          <p:cNvPicPr preferRelativeResize="0"/>
          <p:nvPr/>
        </p:nvPicPr>
        <p:blipFill>
          <a:blip r:embed="rId3">
            <a:alphaModFix/>
          </a:blip>
          <a:stretch>
            <a:fillRect/>
          </a:stretch>
        </p:blipFill>
        <p:spPr>
          <a:xfrm>
            <a:off x="6495300" y="1170000"/>
            <a:ext cx="2095500" cy="3143250"/>
          </a:xfrm>
          <a:prstGeom prst="rect">
            <a:avLst/>
          </a:prstGeom>
          <a:noFill/>
          <a:ln>
            <a:noFill/>
          </a:ln>
        </p:spPr>
      </p:pic>
      <p:pic>
        <p:nvPicPr>
          <p:cNvPr descr="220px-Optoisolator_Pinout.svg.png" id="145" name="Shape 145"/>
          <p:cNvPicPr preferRelativeResize="0"/>
          <p:nvPr/>
        </p:nvPicPr>
        <p:blipFill>
          <a:blip r:embed="rId4">
            <a:alphaModFix/>
          </a:blip>
          <a:stretch>
            <a:fillRect/>
          </a:stretch>
        </p:blipFill>
        <p:spPr>
          <a:xfrm>
            <a:off x="2279550" y="3338100"/>
            <a:ext cx="2095500" cy="1257300"/>
          </a:xfrm>
          <a:prstGeom prst="rect">
            <a:avLst/>
          </a:prstGeom>
          <a:noFill/>
          <a:ln>
            <a:noFill/>
          </a:ln>
        </p:spPr>
      </p:pic>
      <p:sp>
        <p:nvSpPr>
          <p:cNvPr id="146" name="Shape 146"/>
          <p:cNvSpPr txBox="1"/>
          <p:nvPr>
            <p:ph idx="1" type="body"/>
          </p:nvPr>
        </p:nvSpPr>
        <p:spPr>
          <a:xfrm>
            <a:off x="2058000" y="4504500"/>
            <a:ext cx="25386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000000"/>
                </a:solidFill>
              </a:rPr>
              <a:t>Optoisolator</a:t>
            </a:r>
            <a:endParaRPr>
              <a:solidFill>
                <a:srgbClr val="000000"/>
              </a:solidFill>
            </a:endParaRPr>
          </a:p>
        </p:txBody>
      </p:sp>
      <p:sp>
        <p:nvSpPr>
          <p:cNvPr id="147" name="Shape 147"/>
          <p:cNvSpPr txBox="1"/>
          <p:nvPr>
            <p:ph idx="1" type="body"/>
          </p:nvPr>
        </p:nvSpPr>
        <p:spPr>
          <a:xfrm>
            <a:off x="6273750" y="4350300"/>
            <a:ext cx="2538600" cy="473700"/>
          </a:xfrm>
          <a:prstGeom prst="rect">
            <a:avLst/>
          </a:prstGeom>
        </p:spPr>
        <p:txBody>
          <a:bodyPr anchorCtr="0" anchor="t" bIns="91425" lIns="91425" rIns="91425" wrap="square" tIns="91425">
            <a:noAutofit/>
          </a:bodyPr>
          <a:lstStyle/>
          <a:p>
            <a:pPr indent="0" lvl="0" marL="0" rtl="0" algn="ctr">
              <a:lnSpc>
                <a:spcPct val="150000"/>
              </a:lnSpc>
              <a:spcBef>
                <a:spcPts val="0"/>
              </a:spcBef>
              <a:spcAft>
                <a:spcPts val="0"/>
              </a:spcAft>
              <a:buNone/>
            </a:pPr>
            <a:r>
              <a:rPr lang="en">
                <a:solidFill>
                  <a:srgbClr val="000000"/>
                </a:solidFill>
              </a:rPr>
              <a:t>TRIAC</a:t>
            </a:r>
            <a:endParaRPr>
              <a:solidFill>
                <a:srgbClr val="000000"/>
              </a:solidFill>
            </a:endParaRPr>
          </a:p>
        </p:txBody>
      </p:sp>
      <p:sp>
        <p:nvSpPr>
          <p:cNvPr id="148" name="Shape 14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